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9">
          <p15:clr>
            <a:srgbClr val="A4A3A4"/>
          </p15:clr>
        </p15:guide>
        <p15:guide id="2" pos="29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9" orient="horz"/>
        <p:guide pos="29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7" name="Shape 17"/>
        <p:cNvGrpSpPr/>
        <p:nvPr/>
      </p:nvGrpSpPr>
      <p:grpSpPr>
        <a:xfrm>
          <a:off x="0" y="0"/>
          <a:ext cx="0" cy="0"/>
          <a:chOff x="0" y="0"/>
          <a:chExt cx="0" cy="0"/>
        </a:xfrm>
      </p:grpSpPr>
      <p:sp>
        <p:nvSpPr>
          <p:cNvPr id="18" name="Google Shape;18;p2"/>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9" name="Google Shape;19;p2"/>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0" name="Google Shape;20;p2"/>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1" name="Google Shape;21;p2"/>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23" name="Google Shape;23;p2"/>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rotWithShape="1">
          <a:blip r:embed="rId2">
            <a:alphaModFix/>
          </a:blip>
          <a:tile algn="tl" flip="none" tx="0" sx="100000" ty="0" sy="100000"/>
        </a:blipFill>
      </p:bgPr>
    </p:bg>
    <p:spTree>
      <p:nvGrpSpPr>
        <p:cNvPr id="82" name="Shape 82"/>
        <p:cNvGrpSpPr/>
        <p:nvPr/>
      </p:nvGrpSpPr>
      <p:grpSpPr>
        <a:xfrm>
          <a:off x="0" y="0"/>
          <a:ext cx="0" cy="0"/>
          <a:chOff x="0" y="0"/>
          <a:chExt cx="0" cy="0"/>
        </a:xfrm>
      </p:grpSpPr>
      <p:sp>
        <p:nvSpPr>
          <p:cNvPr id="83" name="Google Shape;83;p12"/>
          <p:cNvSpPr/>
          <p:nvPr/>
        </p:nvSpPr>
        <p:spPr>
          <a:xfrm>
            <a:off x="-9525" y="4572000"/>
            <a:ext cx="9144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4" name="Google Shape;84;p12"/>
          <p:cNvSpPr/>
          <p:nvPr/>
        </p:nvSpPr>
        <p:spPr>
          <a:xfrm>
            <a:off x="-9525" y="4664075"/>
            <a:ext cx="1463675"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5" name="Google Shape;85;p12"/>
          <p:cNvSpPr/>
          <p:nvPr/>
        </p:nvSpPr>
        <p:spPr>
          <a:xfrm>
            <a:off x="1544638" y="4654550"/>
            <a:ext cx="7599362"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6" name="Google Shape;86;p12"/>
          <p:cNvSpPr/>
          <p:nvPr/>
        </p:nvSpPr>
        <p:spPr>
          <a:xfrm>
            <a:off x="1447800" y="0"/>
            <a:ext cx="100013"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87" name="Google Shape;87;p12"/>
          <p:cNvSpPr txBox="1"/>
          <p:nvPr>
            <p:ph idx="1" type="body"/>
          </p:nvPr>
        </p:nvSpPr>
        <p:spPr>
          <a:xfrm>
            <a:off x="1600200" y="5486400"/>
            <a:ext cx="7315200" cy="685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020"/>
              <a:buFont typeface="Twentieth Century"/>
              <a:buNone/>
              <a:defRPr sz="1700"/>
            </a:lvl1pPr>
            <a:lvl2pPr indent="-228600" lvl="1" marL="914400" algn="l">
              <a:lnSpc>
                <a:spcPct val="100000"/>
              </a:lnSpc>
              <a:spcBef>
                <a:spcPts val="550"/>
              </a:spcBef>
              <a:spcAft>
                <a:spcPts val="0"/>
              </a:spcAft>
              <a:buSzPts val="840"/>
              <a:buFont typeface="Twentieth Century"/>
              <a:buNone/>
              <a:defRPr sz="1200"/>
            </a:lvl2pPr>
            <a:lvl3pPr indent="-228600" lvl="2" marL="1371600" algn="l">
              <a:lnSpc>
                <a:spcPct val="100000"/>
              </a:lnSpc>
              <a:spcBef>
                <a:spcPts val="500"/>
              </a:spcBef>
              <a:spcAft>
                <a:spcPts val="0"/>
              </a:spcAft>
              <a:buSzPts val="750"/>
              <a:buFont typeface="Twentieth Century"/>
              <a:buNone/>
              <a:defRPr sz="1000"/>
            </a:lvl3pPr>
            <a:lvl4pPr indent="-228600" lvl="3" marL="1828800" algn="l">
              <a:lnSpc>
                <a:spcPct val="100000"/>
              </a:lnSpc>
              <a:spcBef>
                <a:spcPts val="400"/>
              </a:spcBef>
              <a:spcAft>
                <a:spcPts val="0"/>
              </a:spcAft>
              <a:buSzPts val="675"/>
              <a:buFont typeface="Twentieth Century"/>
              <a:buNone/>
              <a:defRPr sz="900"/>
            </a:lvl4pPr>
            <a:lvl5pPr indent="-228600" lvl="4" marL="2286000" algn="l">
              <a:lnSpc>
                <a:spcPct val="100000"/>
              </a:lnSpc>
              <a:spcBef>
                <a:spcPts val="400"/>
              </a:spcBef>
              <a:spcAft>
                <a:spcPts val="0"/>
              </a:spcAft>
              <a:buSzPts val="585"/>
              <a:buFont typeface="Twentieth Century"/>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8" name="Google Shape;88;p12"/>
          <p:cNvSpPr txBox="1"/>
          <p:nvPr>
            <p:ph type="title"/>
          </p:nvPr>
        </p:nvSpPr>
        <p:spPr>
          <a:xfrm>
            <a:off x="1600200" y="4648200"/>
            <a:ext cx="7315200" cy="685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2800"/>
              <a:buFont typeface="Twentieth Century"/>
              <a:buNone/>
              <a:defRPr b="0"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
          <p:cNvSpPr/>
          <p:nvPr>
            <p:ph idx="2" type="pic"/>
          </p:nvPr>
        </p:nvSpPr>
        <p:spPr>
          <a:xfrm>
            <a:off x="1560576" y="0"/>
            <a:ext cx="7583424" cy="4568952"/>
          </a:xfrm>
          <a:prstGeom prst="rect">
            <a:avLst/>
          </a:prstGeom>
          <a:solidFill>
            <a:srgbClr val="CAD4EA"/>
          </a:solidFill>
          <a:ln>
            <a:noFill/>
          </a:ln>
        </p:spPr>
      </p:sp>
      <p:sp>
        <p:nvSpPr>
          <p:cNvPr id="90" name="Google Shape;90;p12"/>
          <p:cNvSpPr txBox="1"/>
          <p:nvPr>
            <p:ph idx="10" type="dt"/>
          </p:nvPr>
        </p:nvSpPr>
        <p:spPr>
          <a:xfrm>
            <a:off x="62484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txBox="1"/>
          <p:nvPr>
            <p:ph idx="12" type="sldNum"/>
          </p:nvPr>
        </p:nvSpPr>
        <p:spPr>
          <a:xfrm>
            <a:off x="0" y="4667250"/>
            <a:ext cx="1447800" cy="6635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2800"/>
              <a:buFont typeface="Arial"/>
              <a:buNone/>
              <a:defRPr b="1" i="0" sz="28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1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3"/>
          <p:cNvSpPr txBox="1"/>
          <p:nvPr>
            <p:ph idx="1" type="body"/>
          </p:nvPr>
        </p:nvSpPr>
        <p:spPr>
          <a:xfrm rot="5400000">
            <a:off x="2426494" y="-213518"/>
            <a:ext cx="4525963" cy="8153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5" name="Google Shape;95;p13"/>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sp>
        <p:nvSpPr>
          <p:cNvPr id="98" name="Google Shape;98;p14"/>
          <p:cNvSpPr/>
          <p:nvPr/>
        </p:nvSpPr>
        <p:spPr>
          <a:xfrm>
            <a:off x="6096000" y="0"/>
            <a:ext cx="320675"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9" name="Google Shape;99;p14"/>
          <p:cNvSpPr/>
          <p:nvPr/>
        </p:nvSpPr>
        <p:spPr>
          <a:xfrm>
            <a:off x="6142038" y="609600"/>
            <a:ext cx="2286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0" name="Google Shape;100;p14"/>
          <p:cNvSpPr/>
          <p:nvPr/>
        </p:nvSpPr>
        <p:spPr>
          <a:xfrm>
            <a:off x="6142038" y="0"/>
            <a:ext cx="2286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01" name="Google Shape;101;p14"/>
          <p:cNvSpPr txBox="1"/>
          <p:nvPr>
            <p:ph type="title"/>
          </p:nvPr>
        </p:nvSpPr>
        <p:spPr>
          <a:xfrm rot="5400000">
            <a:off x="4823619" y="2339182"/>
            <a:ext cx="5516563"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 type="body"/>
          </p:nvPr>
        </p:nvSpPr>
        <p:spPr>
          <a:xfrm rot="5400000">
            <a:off x="480218" y="586582"/>
            <a:ext cx="5516564" cy="5562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3" name="Google Shape;103;p14"/>
          <p:cNvSpPr txBox="1"/>
          <p:nvPr>
            <p:ph idx="10" type="dt"/>
          </p:nvPr>
        </p:nvSpPr>
        <p:spPr>
          <a:xfrm>
            <a:off x="6553200" y="6248400"/>
            <a:ext cx="2209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4"/>
          <p:cNvSpPr txBox="1"/>
          <p:nvPr>
            <p:ph idx="12" type="sldNum"/>
          </p:nvPr>
        </p:nvSpPr>
        <p:spPr>
          <a:xfrm rot="5400000">
            <a:off x="5989638" y="144462"/>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4"/>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 name="Google Shape;37;p4"/>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5"/>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 name="Google Shape;42;p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44" name="Shape 44"/>
        <p:cNvGrpSpPr/>
        <p:nvPr/>
      </p:nvGrpSpPr>
      <p:grpSpPr>
        <a:xfrm>
          <a:off x="0" y="0"/>
          <a:ext cx="0" cy="0"/>
          <a:chOff x="0" y="0"/>
          <a:chExt cx="0" cy="0"/>
        </a:xfrm>
      </p:grpSpPr>
      <p:sp>
        <p:nvSpPr>
          <p:cNvPr id="45" name="Google Shape;45;p6"/>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6" name="Google Shape;46;p6"/>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7" name="Google Shape;47;p6"/>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8" name="Google Shape;48;p6"/>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50" name="Google Shape;50;p6"/>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100000" ty="0" sy="100000"/>
        </a:blipFill>
      </p:bgPr>
    </p:bg>
    <p:spTree>
      <p:nvGrpSpPr>
        <p:cNvPr id="52" name="Shape 52"/>
        <p:cNvGrpSpPr/>
        <p:nvPr/>
      </p:nvGrpSpPr>
      <p:grpSpPr>
        <a:xfrm>
          <a:off x="0" y="0"/>
          <a:ext cx="0" cy="0"/>
          <a:chOff x="0" y="0"/>
          <a:chExt cx="0" cy="0"/>
        </a:xfrm>
      </p:grpSpPr>
      <p:sp>
        <p:nvSpPr>
          <p:cNvPr id="53" name="Google Shape;53;p7"/>
          <p:cNvSpPr/>
          <p:nvPr/>
        </p:nvSpPr>
        <p:spPr>
          <a:xfrm>
            <a:off x="0" y="1524000"/>
            <a:ext cx="9144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4" name="Google Shape;54;p7"/>
          <p:cNvSpPr/>
          <p:nvPr/>
        </p:nvSpPr>
        <p:spPr>
          <a:xfrm>
            <a:off x="0" y="1600200"/>
            <a:ext cx="12954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5" name="Google Shape;55;p7"/>
          <p:cNvSpPr/>
          <p:nvPr/>
        </p:nvSpPr>
        <p:spPr>
          <a:xfrm>
            <a:off x="1371600" y="1600200"/>
            <a:ext cx="77724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56" name="Google Shape;56;p7"/>
          <p:cNvSpPr txBox="1"/>
          <p:nvPr>
            <p:ph idx="1" type="body"/>
          </p:nvPr>
        </p:nvSpPr>
        <p:spPr>
          <a:xfrm>
            <a:off x="1371600" y="2743200"/>
            <a:ext cx="7123113" cy="16732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680"/>
              <a:buNone/>
              <a:defRPr sz="2800">
                <a:solidFill>
                  <a:schemeClr val="dk2"/>
                </a:solidFill>
              </a:defRPr>
            </a:lvl1pPr>
            <a:lvl2pPr indent="-228600" lvl="1" marL="914400" algn="l">
              <a:lnSpc>
                <a:spcPct val="100000"/>
              </a:lnSpc>
              <a:spcBef>
                <a:spcPts val="550"/>
              </a:spcBef>
              <a:spcAft>
                <a:spcPts val="0"/>
              </a:spcAft>
              <a:buSzPts val="1260"/>
              <a:buNone/>
              <a:defRPr sz="1800">
                <a:solidFill>
                  <a:srgbClr val="888888"/>
                </a:solidFill>
              </a:defRPr>
            </a:lvl2pPr>
            <a:lvl3pPr indent="-228600" lvl="2" marL="1371600" algn="l">
              <a:lnSpc>
                <a:spcPct val="100000"/>
              </a:lnSpc>
              <a:spcBef>
                <a:spcPts val="500"/>
              </a:spcBef>
              <a:spcAft>
                <a:spcPts val="0"/>
              </a:spcAft>
              <a:buSzPts val="1200"/>
              <a:buNone/>
              <a:defRPr sz="1600">
                <a:solidFill>
                  <a:srgbClr val="888888"/>
                </a:solidFill>
              </a:defRPr>
            </a:lvl3pPr>
            <a:lvl4pPr indent="-228600" lvl="3" marL="1828800" algn="l">
              <a:lnSpc>
                <a:spcPct val="100000"/>
              </a:lnSpc>
              <a:spcBef>
                <a:spcPts val="400"/>
              </a:spcBef>
              <a:spcAft>
                <a:spcPts val="0"/>
              </a:spcAft>
              <a:buSzPts val="1050"/>
              <a:buNone/>
              <a:defRPr sz="1400">
                <a:solidFill>
                  <a:srgbClr val="888888"/>
                </a:solidFill>
              </a:defRPr>
            </a:lvl4pPr>
            <a:lvl5pPr indent="-228600" lvl="4" marL="2286000" algn="l">
              <a:lnSpc>
                <a:spcPct val="100000"/>
              </a:lnSpc>
              <a:spcBef>
                <a:spcPts val="400"/>
              </a:spcBef>
              <a:spcAft>
                <a:spcPts val="0"/>
              </a:spcAft>
              <a:buSzPts val="910"/>
              <a:buNone/>
              <a:defRPr sz="1400">
                <a:solidFill>
                  <a:srgbClr val="888888"/>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 name="Google Shape;57;p7"/>
          <p:cNvSpPr txBox="1"/>
          <p:nvPr>
            <p:ph type="title"/>
          </p:nvPr>
        </p:nvSpPr>
        <p:spPr>
          <a:xfrm>
            <a:off x="1371600" y="1600200"/>
            <a:ext cx="76200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4400"/>
              <a:buFont typeface="Twentieth Century"/>
              <a:buNone/>
              <a:defRPr b="0" sz="44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2" type="sldNum"/>
          </p:nvPr>
        </p:nvSpPr>
        <p:spPr>
          <a:xfrm>
            <a:off x="0" y="1752600"/>
            <a:ext cx="12954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8"/>
          <p:cNvSpPr txBox="1"/>
          <p:nvPr>
            <p:ph type="title"/>
          </p:nvPr>
        </p:nvSpPr>
        <p:spPr>
          <a:xfrm>
            <a:off x="533400" y="273050"/>
            <a:ext cx="81534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 type="body"/>
          </p:nvPr>
        </p:nvSpPr>
        <p:spPr>
          <a:xfrm>
            <a:off x="609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 name="Google Shape;63;p8"/>
          <p:cNvSpPr txBox="1"/>
          <p:nvPr>
            <p:ph idx="2" type="body"/>
          </p:nvPr>
        </p:nvSpPr>
        <p:spPr>
          <a:xfrm>
            <a:off x="4800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8"/>
          <p:cNvSpPr txBox="1"/>
          <p:nvPr>
            <p:ph idx="3" type="body"/>
          </p:nvPr>
        </p:nvSpPr>
        <p:spPr>
          <a:xfrm>
            <a:off x="609600" y="1752600"/>
            <a:ext cx="38862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8"/>
          <p:cNvSpPr txBox="1"/>
          <p:nvPr>
            <p:ph idx="4" type="body"/>
          </p:nvPr>
        </p:nvSpPr>
        <p:spPr>
          <a:xfrm>
            <a:off x="4800600" y="1752600"/>
            <a:ext cx="38862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6" name="Google Shape;66;p8"/>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1" type="ftr"/>
          </p:nvPr>
        </p:nvSpPr>
        <p:spPr>
          <a:xfrm>
            <a:off x="609600" y="6248400"/>
            <a:ext cx="5421313"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72" name="Google Shape;72;p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3" name="Shape 73"/>
        <p:cNvGrpSpPr/>
        <p:nvPr/>
      </p:nvGrpSpPr>
      <p:grpSpPr>
        <a:xfrm>
          <a:off x="0" y="0"/>
          <a:ext cx="0" cy="0"/>
          <a:chOff x="0" y="0"/>
          <a:chExt cx="0" cy="0"/>
        </a:xfrm>
      </p:grpSpPr>
      <p:sp>
        <p:nvSpPr>
          <p:cNvPr id="74" name="Google Shape;74;p10"/>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0" y="6248400"/>
            <a:ext cx="5334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609600" y="273050"/>
            <a:ext cx="80772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2"/>
              </a:buClr>
              <a:buSzPts val="4400"/>
              <a:buFont typeface="Twentieth Century"/>
              <a:buNone/>
              <a:defRPr b="0"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 type="body"/>
          </p:nvPr>
        </p:nvSpPr>
        <p:spPr>
          <a:xfrm>
            <a:off x="609600" y="1752600"/>
            <a:ext cx="16002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lnSpc>
                <a:spcPct val="100000"/>
              </a:lnSpc>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lnSpc>
                <a:spcPct val="100000"/>
              </a:lnSpc>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lnSpc>
                <a:spcPct val="100000"/>
              </a:lnSpc>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lnSpc>
                <a:spcPct val="100000"/>
              </a:lnSpc>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lnSpc>
                <a:spcPct val="100000"/>
              </a:lnSpc>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9" name="Google Shape;79;p11"/>
          <p:cNvSpPr txBox="1"/>
          <p:nvPr>
            <p:ph idx="2" type="body"/>
          </p:nvPr>
        </p:nvSpPr>
        <p:spPr>
          <a:xfrm>
            <a:off x="2362200" y="1752600"/>
            <a:ext cx="6400800" cy="4419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0" name="Google Shape;80;p11"/>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9pPr>
          </a:lstStyle>
          <a:p/>
        </p:txBody>
      </p:sp>
      <p:sp>
        <p:nvSpPr>
          <p:cNvPr id="11" name="Google Shape;11;p1"/>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9090" lvl="0" marL="457200" marR="0" rtl="0" algn="l">
              <a:lnSpc>
                <a:spcPct val="100000"/>
              </a:lnSpc>
              <a:spcBef>
                <a:spcPts val="700"/>
              </a:spcBef>
              <a:spcAft>
                <a:spcPts val="0"/>
              </a:spcAft>
              <a:buClr>
                <a:schemeClr val="accent2"/>
              </a:buClr>
              <a:buSzPts val="1740"/>
              <a:buFont typeface="Noto Sans Symbols"/>
              <a:buChar char="◻"/>
              <a:defRPr b="0" i="0" sz="2900" u="none" cap="none" strike="noStrike">
                <a:solidFill>
                  <a:schemeClr val="lt1"/>
                </a:solidFill>
                <a:latin typeface="Twentieth Century"/>
                <a:ea typeface="Twentieth Century"/>
                <a:cs typeface="Twentieth Century"/>
                <a:sym typeface="Twentieth Century"/>
              </a:defRPr>
            </a:lvl1pPr>
            <a:lvl2pPr indent="-344169" lvl="1" marL="914400" marR="0" rtl="0" algn="l">
              <a:lnSpc>
                <a:spcPct val="100000"/>
              </a:lnSpc>
              <a:spcBef>
                <a:spcPts val="550"/>
              </a:spcBef>
              <a:spcAft>
                <a:spcPts val="0"/>
              </a:spcAft>
              <a:buClr>
                <a:schemeClr val="accent1"/>
              </a:buClr>
              <a:buSzPts val="1820"/>
              <a:buFont typeface="Noto Sans Symbols"/>
              <a:buChar char="🞑"/>
              <a:defRPr b="0" i="0" sz="2600" u="none" cap="none" strike="noStrike">
                <a:solidFill>
                  <a:schemeClr val="lt1"/>
                </a:solidFill>
                <a:latin typeface="Twentieth Century"/>
                <a:ea typeface="Twentieth Century"/>
                <a:cs typeface="Twentieth Century"/>
                <a:sym typeface="Twentieth Century"/>
              </a:defRPr>
            </a:lvl2pPr>
            <a:lvl3pPr indent="-338137" lvl="2" marL="1371600" marR="0" rtl="0" algn="l">
              <a:lnSpc>
                <a:spcPct val="100000"/>
              </a:lnSpc>
              <a:spcBef>
                <a:spcPts val="500"/>
              </a:spcBef>
              <a:spcAft>
                <a:spcPts val="0"/>
              </a:spcAft>
              <a:buClr>
                <a:schemeClr val="accent2"/>
              </a:buClr>
              <a:buSzPts val="1725"/>
              <a:buFont typeface="Noto Sans Symbols"/>
              <a:buChar char="■"/>
              <a:defRPr b="0" i="0" sz="2300" u="none" cap="none" strike="noStrike">
                <a:solidFill>
                  <a:schemeClr val="lt1"/>
                </a:solidFill>
                <a:latin typeface="Twentieth Century"/>
                <a:ea typeface="Twentieth Century"/>
                <a:cs typeface="Twentieth Century"/>
                <a:sym typeface="Twentieth Century"/>
              </a:defRPr>
            </a:lvl3pPr>
            <a:lvl4pPr indent="-323850" lvl="3" marL="1828800" marR="0" rtl="0" algn="l">
              <a:lnSpc>
                <a:spcPct val="100000"/>
              </a:lnSpc>
              <a:spcBef>
                <a:spcPts val="400"/>
              </a:spcBef>
              <a:spcAft>
                <a:spcPts val="0"/>
              </a:spcAft>
              <a:buClr>
                <a:srgbClr val="A04DA3"/>
              </a:buClr>
              <a:buSzPts val="1500"/>
              <a:buFont typeface="Noto Sans Symbols"/>
              <a:buChar char="■"/>
              <a:defRPr b="0" i="0" sz="2000" u="none" cap="none" strike="noStrike">
                <a:solidFill>
                  <a:schemeClr val="lt1"/>
                </a:solidFill>
                <a:latin typeface="Twentieth Century"/>
                <a:ea typeface="Twentieth Century"/>
                <a:cs typeface="Twentieth Century"/>
                <a:sym typeface="Twentieth Century"/>
              </a:defRPr>
            </a:lvl4pPr>
            <a:lvl5pPr indent="-311150" lvl="4" marL="2286000" marR="0" rtl="0" algn="l">
              <a:lnSpc>
                <a:spcPct val="100000"/>
              </a:lnSpc>
              <a:spcBef>
                <a:spcPts val="400"/>
              </a:spcBef>
              <a:spcAft>
                <a:spcPts val="0"/>
              </a:spcAft>
              <a:buClr>
                <a:srgbClr val="C4652D"/>
              </a:buClr>
              <a:buSzPts val="1300"/>
              <a:buFont typeface="Noto Sans Symbols"/>
              <a:buChar char="■"/>
              <a:defRPr b="0" i="0" sz="2000" u="none" cap="none" strike="noStrike">
                <a:solidFill>
                  <a:schemeClr val="lt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9pPr>
          </a:lstStyle>
          <a:p/>
        </p:txBody>
      </p:sp>
      <p:sp>
        <p:nvSpPr>
          <p:cNvPr id="12" name="Google Shape;12;p1"/>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3" name="Google Shape;13;p1"/>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4" name="Google Shape;14;p1"/>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5" name="Google Shape;15;p1"/>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6" name="Google Shape;16;p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27" name="Google Shape;27;p3"/>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9090" lvl="0" marL="457200" marR="0" rtl="0" algn="l">
              <a:lnSpc>
                <a:spcPct val="100000"/>
              </a:lnSpc>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lnSpc>
                <a:spcPct val="100000"/>
              </a:lnSpc>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lnSpc>
                <a:spcPct val="100000"/>
              </a:lnSpc>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lnSpc>
                <a:spcPct val="100000"/>
              </a:lnSpc>
              <a:spcBef>
                <a:spcPts val="400"/>
              </a:spcBef>
              <a:spcAft>
                <a:spcPts val="0"/>
              </a:spcAft>
              <a:buClr>
                <a:srgbClr val="A04DA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lnSpc>
                <a:spcPct val="100000"/>
              </a:lnSpc>
              <a:spcBef>
                <a:spcPts val="400"/>
              </a:spcBef>
              <a:spcAft>
                <a:spcPts val="0"/>
              </a:spcAft>
              <a:buClr>
                <a:srgbClr val="C4652D"/>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28" name="Google Shape;28;p3"/>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29" name="Google Shape;29;p3"/>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0" name="Google Shape;30;p3"/>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1" name="Google Shape;31;p3"/>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2" name="Google Shape;32;p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xoriant.com/blog/decision-trees-for-classification-a-machine-learning-algorith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ctrTitle"/>
          </p:nvPr>
        </p:nvSpPr>
        <p:spPr>
          <a:xfrm>
            <a:off x="167005" y="4038600"/>
            <a:ext cx="8672195" cy="1828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lang="en-US"/>
              <a:t>ITDO6014</a:t>
            </a:r>
            <a:br>
              <a:rPr lang="en-US"/>
            </a:br>
            <a:r>
              <a:rPr lang="en-US"/>
              <a:t>AI AND DS-1</a:t>
            </a:r>
            <a:endParaRPr/>
          </a:p>
        </p:txBody>
      </p:sp>
      <p:sp>
        <p:nvSpPr>
          <p:cNvPr id="110" name="Google Shape;110;p15"/>
          <p:cNvSpPr txBox="1"/>
          <p:nvPr>
            <p:ph idx="1" type="subTitle"/>
          </p:nvPr>
        </p:nvSpPr>
        <p:spPr>
          <a:xfrm>
            <a:off x="2362200" y="6050037"/>
            <a:ext cx="6477000" cy="685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60"/>
              <a:buNone/>
            </a:pPr>
            <a:r>
              <a:rPr lang="en-US"/>
              <a:t>Module 6: Introduction to 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Application of Machine  Learning Algorithm</a:t>
            </a:r>
            <a:endParaRPr/>
          </a:p>
        </p:txBody>
      </p:sp>
      <p:sp>
        <p:nvSpPr>
          <p:cNvPr id="181" name="Google Shape;181;p24"/>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Application of Machine Learning:</a:t>
            </a:r>
            <a:endParaRPr/>
          </a:p>
          <a:p>
            <a:pPr indent="-319405" lvl="0" marL="319405" rtl="0" algn="l">
              <a:lnSpc>
                <a:spcPct val="100000"/>
              </a:lnSpc>
              <a:spcBef>
                <a:spcPts val="700"/>
              </a:spcBef>
              <a:spcAft>
                <a:spcPts val="0"/>
              </a:spcAft>
              <a:buSzPts val="1320"/>
              <a:buChar char="◻"/>
            </a:pPr>
            <a:r>
              <a:rPr b="1" lang="en-US" sz="2200"/>
              <a:t>Natural Language Processing (NLP)</a:t>
            </a:r>
            <a:r>
              <a:rPr lang="en-US" sz="2200"/>
              <a:t>: NLP applications include sentiment analysis, text summarization, machine translation, chatbots, question answering systems, and information extraction. NLP enables machines to understand, interpret, and generate human language, facilitating communication and interaction between humans and computers.</a:t>
            </a:r>
            <a:endParaRPr/>
          </a:p>
          <a:p>
            <a:pPr indent="-319405" lvl="0" marL="319405" rtl="0" algn="l">
              <a:lnSpc>
                <a:spcPct val="100000"/>
              </a:lnSpc>
              <a:spcBef>
                <a:spcPts val="700"/>
              </a:spcBef>
              <a:spcAft>
                <a:spcPts val="0"/>
              </a:spcAft>
              <a:buSzPts val="1320"/>
              <a:buChar char="◻"/>
            </a:pPr>
            <a:r>
              <a:rPr b="1" lang="en-US" sz="2200"/>
              <a:t>Autonomous Vehicles</a:t>
            </a:r>
            <a:r>
              <a:rPr lang="en-US" sz="2200"/>
              <a:t>: Machine learning algorithms enable autonomous vehicles to perceive the environment, make decisions, and navigate safely. It involves tasks such as object detection, lane detection, path planning, and real-time decision-making based on sensor data from cameras, LiDAR, and radar.</a:t>
            </a:r>
            <a:endParaRPr/>
          </a:p>
          <a:p>
            <a:pPr indent="-319405" lvl="0" marL="319405" rtl="0" algn="l">
              <a:lnSpc>
                <a:spcPct val="100000"/>
              </a:lnSpc>
              <a:spcBef>
                <a:spcPts val="700"/>
              </a:spcBef>
              <a:spcAft>
                <a:spcPts val="0"/>
              </a:spcAft>
              <a:buSzPts val="1320"/>
              <a:buChar char="◻"/>
            </a:pPr>
            <a:r>
              <a:rPr b="1" lang="en-US" sz="2200"/>
              <a:t>Manufacturing and Industry 4.0</a:t>
            </a:r>
            <a:r>
              <a:rPr lang="en-US" sz="2200"/>
              <a:t>: Machine learning is used for predictive maintenance, quality control, process optimization, supply chain management, and robotics in manufacturing and Industry 4.0. It helps reduce downtime, improve product quality, and optimize production processes.</a:t>
            </a:r>
            <a:br>
              <a:rPr lang="en-US" sz="2400"/>
            </a:br>
            <a:endParaRPr sz="2400"/>
          </a:p>
        </p:txBody>
      </p:sp>
      <p:sp>
        <p:nvSpPr>
          <p:cNvPr id="182" name="Google Shape;182;p24"/>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Application of Machine  Learning Algorithm</a:t>
            </a:r>
            <a:endParaRPr/>
          </a:p>
        </p:txBody>
      </p:sp>
      <p:sp>
        <p:nvSpPr>
          <p:cNvPr id="189" name="Google Shape;189;p25"/>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Application of Machine Learning:</a:t>
            </a:r>
            <a:endParaRPr/>
          </a:p>
          <a:p>
            <a:pPr indent="-319405" lvl="0" marL="319405" rtl="0" algn="l">
              <a:lnSpc>
                <a:spcPct val="100000"/>
              </a:lnSpc>
              <a:spcBef>
                <a:spcPts val="700"/>
              </a:spcBef>
              <a:spcAft>
                <a:spcPts val="0"/>
              </a:spcAft>
              <a:buSzPts val="1320"/>
              <a:buChar char="◻"/>
            </a:pPr>
            <a:r>
              <a:rPr b="1" lang="en-US" sz="2200"/>
              <a:t>Cybersecurity</a:t>
            </a:r>
            <a:r>
              <a:rPr lang="en-US" sz="2200"/>
              <a:t>: Machine learning techniques are employed for anomaly detection, intrusion detection, malware classification, and threat intelligence in cybersecurity. It helps detect and mitigate security threats in real-time by analyzing vast amounts of network and system data.</a:t>
            </a:r>
            <a:endParaRPr/>
          </a:p>
          <a:p>
            <a:pPr indent="-319405" lvl="0" marL="319405" rtl="0" algn="l">
              <a:lnSpc>
                <a:spcPct val="100000"/>
              </a:lnSpc>
              <a:spcBef>
                <a:spcPts val="700"/>
              </a:spcBef>
              <a:spcAft>
                <a:spcPts val="0"/>
              </a:spcAft>
              <a:buSzPts val="1320"/>
              <a:buChar char="◻"/>
            </a:pPr>
            <a:r>
              <a:rPr b="1" lang="en-US" sz="2200"/>
              <a:t>Environmental Monitoring</a:t>
            </a:r>
            <a:r>
              <a:rPr lang="en-US" sz="2200"/>
              <a:t>: Machine learning is used for environmental monitoring, including climate modeling, pollution detection, biodiversity assessment, and disaster prediction. It helps analyze complex environmental data and support decision-making for sustainable resource management and conservation efforts.</a:t>
            </a:r>
            <a:endParaRPr/>
          </a:p>
          <a:p>
            <a:pPr indent="-319405" lvl="0" marL="319405" rtl="0" algn="l">
              <a:lnSpc>
                <a:spcPct val="100000"/>
              </a:lnSpc>
              <a:spcBef>
                <a:spcPts val="700"/>
              </a:spcBef>
              <a:spcAft>
                <a:spcPts val="0"/>
              </a:spcAft>
              <a:buSzPts val="1320"/>
              <a:buChar char="◻"/>
            </a:pPr>
            <a:r>
              <a:rPr b="1" lang="en-US" sz="2200"/>
              <a:t>Marketing and Advertising</a:t>
            </a:r>
            <a:r>
              <a:rPr lang="en-US" sz="2200"/>
              <a:t>: Machine learning enables targeted advertising, customer segmentation, campaign optimization, churn prediction, and personalized marketing strategies. It helps businesses better understand consumer behavior, improve marketing ROI, and enhance customer engagement.</a:t>
            </a:r>
            <a:br>
              <a:rPr lang="en-US" sz="2400"/>
            </a:br>
            <a:endParaRPr sz="2400"/>
          </a:p>
        </p:txBody>
      </p:sp>
      <p:sp>
        <p:nvSpPr>
          <p:cNvPr id="190" name="Google Shape;190;p25"/>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Application of Machine  Learning Algorithm</a:t>
            </a:r>
            <a:endParaRPr/>
          </a:p>
        </p:txBody>
      </p:sp>
      <p:sp>
        <p:nvSpPr>
          <p:cNvPr id="197" name="Google Shape;197;p26"/>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Application of Machine Learning:</a:t>
            </a:r>
            <a:endParaRPr/>
          </a:p>
          <a:p>
            <a:pPr indent="-319405" lvl="0" marL="319405" rtl="0" algn="l">
              <a:lnSpc>
                <a:spcPct val="100000"/>
              </a:lnSpc>
              <a:spcBef>
                <a:spcPts val="700"/>
              </a:spcBef>
              <a:spcAft>
                <a:spcPts val="0"/>
              </a:spcAft>
              <a:buSzPts val="1440"/>
              <a:buChar char="◻"/>
            </a:pPr>
            <a:r>
              <a:rPr b="1" lang="en-US" sz="2400"/>
              <a:t>Education</a:t>
            </a:r>
            <a:r>
              <a:rPr lang="en-US" sz="2400"/>
              <a:t>: Machine learning is applied in educational technologies for adaptive learning, intelligent tutoring systems, learning analytics, and automated grading. It personalizes learning experiences, provides feedback to students and educators, and supports data-driven decision-making in education.</a:t>
            </a:r>
            <a:br>
              <a:rPr lang="en-US" sz="2400"/>
            </a:br>
            <a:endParaRPr sz="2400"/>
          </a:p>
        </p:txBody>
      </p:sp>
      <p:sp>
        <p:nvSpPr>
          <p:cNvPr id="198" name="Google Shape;198;p26"/>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319405" lvl="0" marL="319405" rtl="0" algn="l">
              <a:lnSpc>
                <a:spcPct val="100000"/>
              </a:lnSpc>
              <a:spcBef>
                <a:spcPts val="0"/>
              </a:spcBef>
              <a:spcAft>
                <a:spcPts val="0"/>
              </a:spcAft>
              <a:buClr>
                <a:schemeClr val="accent2"/>
              </a:buClr>
              <a:buSzPts val="1840"/>
              <a:buFont typeface="Noto Sans Symbols"/>
              <a:buChar char="◻"/>
            </a:pPr>
            <a:r>
              <a:rPr lang="en-US" sz="2800">
                <a:solidFill>
                  <a:schemeClr val="dk1"/>
                </a:solidFill>
              </a:rPr>
              <a:t>Steps in developing a Machine Learning Application</a:t>
            </a:r>
            <a:endParaRPr sz="2900"/>
          </a:p>
        </p:txBody>
      </p:sp>
      <p:sp>
        <p:nvSpPr>
          <p:cNvPr id="205" name="Google Shape;205;p27"/>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Steps in developing a Machine Learning Application:</a:t>
            </a:r>
            <a:endParaRPr/>
          </a:p>
          <a:p>
            <a:pPr indent="-319405" lvl="0" marL="319405" rtl="0" algn="l">
              <a:lnSpc>
                <a:spcPct val="100000"/>
              </a:lnSpc>
              <a:spcBef>
                <a:spcPts val="700"/>
              </a:spcBef>
              <a:spcAft>
                <a:spcPts val="0"/>
              </a:spcAft>
              <a:buSzPts val="1200"/>
              <a:buChar char="◻"/>
            </a:pPr>
            <a:r>
              <a:rPr b="1" lang="en-US" sz="2000"/>
              <a:t>Problem Definition</a:t>
            </a:r>
            <a:r>
              <a:rPr lang="en-US" sz="2000"/>
              <a:t>:</a:t>
            </a:r>
            <a:endParaRPr/>
          </a:p>
          <a:p>
            <a:pPr indent="-273050" lvl="1" marL="640080" rtl="0" algn="l">
              <a:lnSpc>
                <a:spcPct val="100000"/>
              </a:lnSpc>
              <a:spcBef>
                <a:spcPts val="550"/>
              </a:spcBef>
              <a:spcAft>
                <a:spcPts val="0"/>
              </a:spcAft>
              <a:buSzPts val="1400"/>
              <a:buChar char="?"/>
            </a:pPr>
            <a:r>
              <a:rPr lang="en-US" sz="2000"/>
              <a:t>Define the problem you want to solve and determine if it's suitable for a machine learning approach.</a:t>
            </a:r>
            <a:endParaRPr/>
          </a:p>
          <a:p>
            <a:pPr indent="-273050" lvl="1" marL="640080" rtl="0" algn="l">
              <a:lnSpc>
                <a:spcPct val="100000"/>
              </a:lnSpc>
              <a:spcBef>
                <a:spcPts val="550"/>
              </a:spcBef>
              <a:spcAft>
                <a:spcPts val="0"/>
              </a:spcAft>
              <a:buSzPts val="1400"/>
              <a:buChar char="?"/>
            </a:pPr>
            <a:r>
              <a:rPr lang="en-US" sz="2000"/>
              <a:t>Clearly specify the goals and objectives of the project.</a:t>
            </a:r>
            <a:endParaRPr/>
          </a:p>
          <a:p>
            <a:pPr indent="-273050" lvl="1" marL="640080" rtl="0" algn="l">
              <a:lnSpc>
                <a:spcPct val="100000"/>
              </a:lnSpc>
              <a:spcBef>
                <a:spcPts val="550"/>
              </a:spcBef>
              <a:spcAft>
                <a:spcPts val="0"/>
              </a:spcAft>
              <a:buSzPts val="1400"/>
              <a:buChar char="?"/>
            </a:pPr>
            <a:r>
              <a:rPr lang="en-US" sz="2000"/>
              <a:t>Define the success metrics to measure the performance of the machine learning model.</a:t>
            </a:r>
            <a:endParaRPr/>
          </a:p>
          <a:p>
            <a:pPr indent="-319405" lvl="0" marL="319405" rtl="0" algn="l">
              <a:lnSpc>
                <a:spcPct val="100000"/>
              </a:lnSpc>
              <a:spcBef>
                <a:spcPts val="700"/>
              </a:spcBef>
              <a:spcAft>
                <a:spcPts val="0"/>
              </a:spcAft>
              <a:buSzPts val="1200"/>
              <a:buChar char="◻"/>
            </a:pPr>
            <a:r>
              <a:rPr b="1" lang="en-US" sz="2000"/>
              <a:t>Data Collection and Preparation</a:t>
            </a:r>
            <a:r>
              <a:rPr lang="en-US" sz="2000"/>
              <a:t>:</a:t>
            </a:r>
            <a:endParaRPr/>
          </a:p>
          <a:p>
            <a:pPr indent="-273050" lvl="1" marL="640080" rtl="0" algn="l">
              <a:lnSpc>
                <a:spcPct val="100000"/>
              </a:lnSpc>
              <a:spcBef>
                <a:spcPts val="550"/>
              </a:spcBef>
              <a:spcAft>
                <a:spcPts val="0"/>
              </a:spcAft>
              <a:buSzPts val="1400"/>
              <a:buChar char="?"/>
            </a:pPr>
            <a:r>
              <a:rPr lang="en-US" sz="2000"/>
              <a:t>Identify relevant data sources that contain information necessary for solving the problem.</a:t>
            </a:r>
            <a:endParaRPr/>
          </a:p>
          <a:p>
            <a:pPr indent="-273050" lvl="1" marL="640080" rtl="0" algn="l">
              <a:lnSpc>
                <a:spcPct val="100000"/>
              </a:lnSpc>
              <a:spcBef>
                <a:spcPts val="550"/>
              </a:spcBef>
              <a:spcAft>
                <a:spcPts val="0"/>
              </a:spcAft>
              <a:buSzPts val="1400"/>
              <a:buChar char="?"/>
            </a:pPr>
            <a:r>
              <a:rPr lang="en-US" sz="2000"/>
              <a:t>Collect and gather the data, ensuring it's of sufficient quantity and quality.</a:t>
            </a:r>
            <a:endParaRPr/>
          </a:p>
          <a:p>
            <a:pPr indent="-273050" lvl="1" marL="640080" rtl="0" algn="l">
              <a:lnSpc>
                <a:spcPct val="100000"/>
              </a:lnSpc>
              <a:spcBef>
                <a:spcPts val="550"/>
              </a:spcBef>
              <a:spcAft>
                <a:spcPts val="0"/>
              </a:spcAft>
              <a:buSzPts val="1400"/>
              <a:buChar char="?"/>
            </a:pPr>
            <a:r>
              <a:rPr lang="en-US" sz="2000"/>
              <a:t>Preprocess the data by cleaning, transforming, and formatting it for analysis.</a:t>
            </a:r>
            <a:endParaRPr/>
          </a:p>
          <a:p>
            <a:pPr indent="-273050" lvl="1" marL="640080" rtl="0" algn="l">
              <a:lnSpc>
                <a:spcPct val="100000"/>
              </a:lnSpc>
              <a:spcBef>
                <a:spcPts val="550"/>
              </a:spcBef>
              <a:spcAft>
                <a:spcPts val="0"/>
              </a:spcAft>
              <a:buSzPts val="1400"/>
              <a:buChar char="?"/>
            </a:pPr>
            <a:r>
              <a:rPr lang="en-US" sz="2000"/>
              <a:t>Split the data into training, validation, and test sets for model development and evaluation.</a:t>
            </a:r>
            <a:br>
              <a:rPr lang="en-US" sz="2400"/>
            </a:br>
            <a:endParaRPr sz="2400"/>
          </a:p>
        </p:txBody>
      </p:sp>
      <p:sp>
        <p:nvSpPr>
          <p:cNvPr id="206" name="Google Shape;206;p27"/>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319405" lvl="0" marL="319405" rtl="0" algn="l">
              <a:lnSpc>
                <a:spcPct val="100000"/>
              </a:lnSpc>
              <a:spcBef>
                <a:spcPts val="0"/>
              </a:spcBef>
              <a:spcAft>
                <a:spcPts val="0"/>
              </a:spcAft>
              <a:buClr>
                <a:schemeClr val="accent2"/>
              </a:buClr>
              <a:buSzPts val="1840"/>
              <a:buFont typeface="Noto Sans Symbols"/>
              <a:buChar char="◻"/>
            </a:pPr>
            <a:r>
              <a:rPr lang="en-US" sz="2800">
                <a:solidFill>
                  <a:schemeClr val="dk1"/>
                </a:solidFill>
              </a:rPr>
              <a:t>Steps in developing a Machine Learning Application</a:t>
            </a:r>
            <a:endParaRPr/>
          </a:p>
        </p:txBody>
      </p:sp>
      <p:sp>
        <p:nvSpPr>
          <p:cNvPr id="213" name="Google Shape;213;p28"/>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Steps in developing a Machine Learning Application:</a:t>
            </a:r>
            <a:endParaRPr/>
          </a:p>
          <a:p>
            <a:pPr indent="-319405" lvl="0" marL="319405" rtl="0" algn="l">
              <a:lnSpc>
                <a:spcPct val="100000"/>
              </a:lnSpc>
              <a:spcBef>
                <a:spcPts val="700"/>
              </a:spcBef>
              <a:spcAft>
                <a:spcPts val="0"/>
              </a:spcAft>
              <a:buSzPts val="1200"/>
              <a:buChar char="◻"/>
            </a:pPr>
            <a:r>
              <a:rPr b="1" lang="en-US" sz="2000"/>
              <a:t>Exploratory Data Analysis (EDA)</a:t>
            </a:r>
            <a:r>
              <a:rPr lang="en-US" sz="2000"/>
              <a:t>:</a:t>
            </a:r>
            <a:endParaRPr/>
          </a:p>
          <a:p>
            <a:pPr indent="-273050" lvl="1" marL="640080" rtl="0" algn="l">
              <a:lnSpc>
                <a:spcPct val="100000"/>
              </a:lnSpc>
              <a:spcBef>
                <a:spcPts val="550"/>
              </a:spcBef>
              <a:spcAft>
                <a:spcPts val="0"/>
              </a:spcAft>
              <a:buSzPts val="1400"/>
              <a:buChar char="?"/>
            </a:pPr>
            <a:r>
              <a:rPr lang="en-US" sz="2000"/>
              <a:t>Perform exploratory data analysis to gain insights into the data.</a:t>
            </a:r>
            <a:endParaRPr/>
          </a:p>
          <a:p>
            <a:pPr indent="-273050" lvl="1" marL="640080" rtl="0" algn="l">
              <a:lnSpc>
                <a:spcPct val="100000"/>
              </a:lnSpc>
              <a:spcBef>
                <a:spcPts val="550"/>
              </a:spcBef>
              <a:spcAft>
                <a:spcPts val="0"/>
              </a:spcAft>
              <a:buSzPts val="1400"/>
              <a:buChar char="?"/>
            </a:pPr>
            <a:r>
              <a:rPr lang="en-US" sz="2000"/>
              <a:t>Visualize the data using plots, histograms, and summary statistics to understand its distribution, correlations, and patterns.</a:t>
            </a:r>
            <a:endParaRPr/>
          </a:p>
          <a:p>
            <a:pPr indent="-273050" lvl="1" marL="640080" rtl="0" algn="l">
              <a:lnSpc>
                <a:spcPct val="100000"/>
              </a:lnSpc>
              <a:spcBef>
                <a:spcPts val="550"/>
              </a:spcBef>
              <a:spcAft>
                <a:spcPts val="0"/>
              </a:spcAft>
              <a:buSzPts val="1400"/>
              <a:buChar char="?"/>
            </a:pPr>
            <a:r>
              <a:rPr lang="en-US" sz="2000"/>
              <a:t>Identify potential outliers, missing values, and anomalies that may affect the performance of the model.</a:t>
            </a:r>
            <a:endParaRPr/>
          </a:p>
          <a:p>
            <a:pPr indent="-319405" lvl="0" marL="319405" rtl="0" algn="l">
              <a:lnSpc>
                <a:spcPct val="100000"/>
              </a:lnSpc>
              <a:spcBef>
                <a:spcPts val="700"/>
              </a:spcBef>
              <a:spcAft>
                <a:spcPts val="0"/>
              </a:spcAft>
              <a:buSzPts val="1200"/>
              <a:buChar char="◻"/>
            </a:pPr>
            <a:r>
              <a:rPr b="1" lang="en-US" sz="2000"/>
              <a:t>Feature Engineering</a:t>
            </a:r>
            <a:r>
              <a:rPr lang="en-US" sz="2000"/>
              <a:t>:</a:t>
            </a:r>
            <a:endParaRPr/>
          </a:p>
          <a:p>
            <a:pPr indent="-273050" lvl="1" marL="640080" rtl="0" algn="l">
              <a:lnSpc>
                <a:spcPct val="100000"/>
              </a:lnSpc>
              <a:spcBef>
                <a:spcPts val="550"/>
              </a:spcBef>
              <a:spcAft>
                <a:spcPts val="0"/>
              </a:spcAft>
              <a:buSzPts val="1400"/>
              <a:buChar char="?"/>
            </a:pPr>
            <a:r>
              <a:rPr lang="en-US" sz="2000"/>
              <a:t>Select relevant features or variables that are predictive of the target variable.</a:t>
            </a:r>
            <a:endParaRPr/>
          </a:p>
          <a:p>
            <a:pPr indent="-273050" lvl="1" marL="640080" rtl="0" algn="l">
              <a:lnSpc>
                <a:spcPct val="100000"/>
              </a:lnSpc>
              <a:spcBef>
                <a:spcPts val="550"/>
              </a:spcBef>
              <a:spcAft>
                <a:spcPts val="0"/>
              </a:spcAft>
              <a:buSzPts val="1400"/>
              <a:buChar char="?"/>
            </a:pPr>
            <a:r>
              <a:rPr lang="en-US" sz="2000"/>
              <a:t>Create new features through transformations, scaling, encoding categorical variables, and feature extraction.</a:t>
            </a:r>
            <a:endParaRPr/>
          </a:p>
          <a:p>
            <a:pPr indent="-273050" lvl="1" marL="640080" rtl="0" algn="l">
              <a:lnSpc>
                <a:spcPct val="100000"/>
              </a:lnSpc>
              <a:spcBef>
                <a:spcPts val="550"/>
              </a:spcBef>
              <a:spcAft>
                <a:spcPts val="0"/>
              </a:spcAft>
              <a:buSzPts val="1400"/>
              <a:buChar char="?"/>
            </a:pPr>
            <a:r>
              <a:rPr lang="en-US" sz="2000"/>
              <a:t>Apply dimensionality reduction techniques if necessary to reduce the complexity of the feature space.</a:t>
            </a:r>
            <a:br>
              <a:rPr lang="en-US" sz="2400"/>
            </a:br>
            <a:endParaRPr sz="2400"/>
          </a:p>
        </p:txBody>
      </p:sp>
      <p:sp>
        <p:nvSpPr>
          <p:cNvPr id="214" name="Google Shape;214;p28"/>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319405" lvl="0" marL="319405" rtl="0" algn="l">
              <a:lnSpc>
                <a:spcPct val="100000"/>
              </a:lnSpc>
              <a:spcBef>
                <a:spcPts val="0"/>
              </a:spcBef>
              <a:spcAft>
                <a:spcPts val="0"/>
              </a:spcAft>
              <a:buClr>
                <a:schemeClr val="accent2"/>
              </a:buClr>
              <a:buSzPts val="1840"/>
              <a:buFont typeface="Noto Sans Symbols"/>
              <a:buChar char="◻"/>
            </a:pPr>
            <a:r>
              <a:rPr lang="en-US" sz="2800">
                <a:solidFill>
                  <a:schemeClr val="dk1"/>
                </a:solidFill>
              </a:rPr>
              <a:t>Steps in developing a Machine Learning Application</a:t>
            </a:r>
            <a:endParaRPr/>
          </a:p>
        </p:txBody>
      </p:sp>
      <p:sp>
        <p:nvSpPr>
          <p:cNvPr id="221" name="Google Shape;221;p29"/>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Steps in developing a Machine Learning Application:</a:t>
            </a:r>
            <a:endParaRPr/>
          </a:p>
          <a:p>
            <a:pPr indent="-319405" lvl="0" marL="319405" rtl="0" algn="l">
              <a:lnSpc>
                <a:spcPct val="100000"/>
              </a:lnSpc>
              <a:spcBef>
                <a:spcPts val="700"/>
              </a:spcBef>
              <a:spcAft>
                <a:spcPts val="0"/>
              </a:spcAft>
              <a:buSzPts val="1200"/>
              <a:buChar char="◻"/>
            </a:pPr>
            <a:r>
              <a:rPr b="1" lang="en-US" sz="2000"/>
              <a:t>Model Selection and Training</a:t>
            </a:r>
            <a:r>
              <a:rPr lang="en-US" sz="2000"/>
              <a:t>:</a:t>
            </a:r>
            <a:endParaRPr/>
          </a:p>
          <a:p>
            <a:pPr indent="-273050" lvl="1" marL="640080" rtl="0" algn="l">
              <a:lnSpc>
                <a:spcPct val="100000"/>
              </a:lnSpc>
              <a:spcBef>
                <a:spcPts val="550"/>
              </a:spcBef>
              <a:spcAft>
                <a:spcPts val="0"/>
              </a:spcAft>
              <a:buSzPts val="1400"/>
              <a:buChar char="?"/>
            </a:pPr>
            <a:r>
              <a:rPr lang="en-US" sz="2000"/>
              <a:t>Choose appropriate machine learning algorithms based on the problem type, data characteristics, and performance requirements.</a:t>
            </a:r>
            <a:endParaRPr/>
          </a:p>
          <a:p>
            <a:pPr indent="-273050" lvl="1" marL="640080" rtl="0" algn="l">
              <a:lnSpc>
                <a:spcPct val="100000"/>
              </a:lnSpc>
              <a:spcBef>
                <a:spcPts val="550"/>
              </a:spcBef>
              <a:spcAft>
                <a:spcPts val="0"/>
              </a:spcAft>
              <a:buSzPts val="1400"/>
              <a:buChar char="?"/>
            </a:pPr>
            <a:r>
              <a:rPr lang="en-US" sz="2000"/>
              <a:t>Train multiple models using the training data and evaluate their performance using the validation set.</a:t>
            </a:r>
            <a:endParaRPr/>
          </a:p>
          <a:p>
            <a:pPr indent="-273050" lvl="1" marL="640080" rtl="0" algn="l">
              <a:lnSpc>
                <a:spcPct val="100000"/>
              </a:lnSpc>
              <a:spcBef>
                <a:spcPts val="550"/>
              </a:spcBef>
              <a:spcAft>
                <a:spcPts val="0"/>
              </a:spcAft>
              <a:buSzPts val="1400"/>
              <a:buChar char="?"/>
            </a:pPr>
            <a:r>
              <a:rPr lang="en-US" sz="2000"/>
              <a:t>Tune hyperparameters and optimize model performance using techniques like cross-validation and grid search.</a:t>
            </a:r>
            <a:endParaRPr/>
          </a:p>
          <a:p>
            <a:pPr indent="-319405" lvl="0" marL="319405" rtl="0" algn="l">
              <a:lnSpc>
                <a:spcPct val="100000"/>
              </a:lnSpc>
              <a:spcBef>
                <a:spcPts val="700"/>
              </a:spcBef>
              <a:spcAft>
                <a:spcPts val="0"/>
              </a:spcAft>
              <a:buSzPts val="1200"/>
              <a:buChar char="◻"/>
            </a:pPr>
            <a:r>
              <a:rPr b="1" lang="en-US" sz="2000"/>
              <a:t>Model Evaluation</a:t>
            </a:r>
            <a:r>
              <a:rPr lang="en-US" sz="2000"/>
              <a:t>:</a:t>
            </a:r>
            <a:endParaRPr/>
          </a:p>
          <a:p>
            <a:pPr indent="-273050" lvl="1" marL="640080" rtl="0" algn="l">
              <a:lnSpc>
                <a:spcPct val="100000"/>
              </a:lnSpc>
              <a:spcBef>
                <a:spcPts val="550"/>
              </a:spcBef>
              <a:spcAft>
                <a:spcPts val="0"/>
              </a:spcAft>
              <a:buSzPts val="1400"/>
              <a:buChar char="?"/>
            </a:pPr>
            <a:r>
              <a:rPr lang="en-US" sz="2000"/>
              <a:t>Evaluate the trained models using the test dataset to assess their generalization performance.</a:t>
            </a:r>
            <a:endParaRPr/>
          </a:p>
          <a:p>
            <a:pPr indent="-273050" lvl="1" marL="640080" rtl="0" algn="l">
              <a:lnSpc>
                <a:spcPct val="100000"/>
              </a:lnSpc>
              <a:spcBef>
                <a:spcPts val="550"/>
              </a:spcBef>
              <a:spcAft>
                <a:spcPts val="0"/>
              </a:spcAft>
              <a:buSzPts val="1400"/>
              <a:buChar char="?"/>
            </a:pPr>
            <a:r>
              <a:rPr lang="en-US" sz="2000"/>
              <a:t>Measure performance metrics such as accuracy, precision, recall, F1-score, ROC AUC, or others depending on the problem.</a:t>
            </a:r>
            <a:endParaRPr/>
          </a:p>
          <a:p>
            <a:pPr indent="-273050" lvl="1" marL="640080" rtl="0" algn="l">
              <a:lnSpc>
                <a:spcPct val="100000"/>
              </a:lnSpc>
              <a:spcBef>
                <a:spcPts val="550"/>
              </a:spcBef>
              <a:spcAft>
                <a:spcPts val="0"/>
              </a:spcAft>
              <a:buSzPts val="1400"/>
              <a:buChar char="?"/>
            </a:pPr>
            <a:r>
              <a:rPr lang="en-US" sz="2000"/>
              <a:t>Perform error analysis to understand model shortcomings and areas for improvement.</a:t>
            </a:r>
            <a:br>
              <a:rPr lang="en-US" sz="2400"/>
            </a:br>
            <a:endParaRPr sz="2400"/>
          </a:p>
        </p:txBody>
      </p:sp>
      <p:sp>
        <p:nvSpPr>
          <p:cNvPr id="222" name="Google Shape;222;p29"/>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319405" lvl="0" marL="319405" rtl="0" algn="l">
              <a:lnSpc>
                <a:spcPct val="100000"/>
              </a:lnSpc>
              <a:spcBef>
                <a:spcPts val="0"/>
              </a:spcBef>
              <a:spcAft>
                <a:spcPts val="0"/>
              </a:spcAft>
              <a:buClr>
                <a:schemeClr val="accent2"/>
              </a:buClr>
              <a:buSzPts val="1840"/>
              <a:buFont typeface="Noto Sans Symbols"/>
              <a:buChar char="◻"/>
            </a:pPr>
            <a:r>
              <a:rPr lang="en-US" sz="2800">
                <a:solidFill>
                  <a:schemeClr val="dk1"/>
                </a:solidFill>
              </a:rPr>
              <a:t>Steps in developing a Machine Learning Application</a:t>
            </a:r>
            <a:endParaRPr/>
          </a:p>
        </p:txBody>
      </p:sp>
      <p:sp>
        <p:nvSpPr>
          <p:cNvPr id="229" name="Google Shape;229;p30"/>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Steps in developing a Machine Learning Application:</a:t>
            </a:r>
            <a:endParaRPr/>
          </a:p>
          <a:p>
            <a:pPr indent="-319405" lvl="0" marL="319405" rtl="0" algn="l">
              <a:lnSpc>
                <a:spcPct val="100000"/>
              </a:lnSpc>
              <a:spcBef>
                <a:spcPts val="700"/>
              </a:spcBef>
              <a:spcAft>
                <a:spcPts val="0"/>
              </a:spcAft>
              <a:buSzPts val="1200"/>
              <a:buChar char="◻"/>
            </a:pPr>
            <a:r>
              <a:rPr b="1" lang="en-US" sz="2000"/>
              <a:t>Model Deployment</a:t>
            </a:r>
            <a:r>
              <a:rPr lang="en-US" sz="2000"/>
              <a:t>:</a:t>
            </a:r>
            <a:endParaRPr/>
          </a:p>
          <a:p>
            <a:pPr indent="-273050" lvl="1" marL="640080" rtl="0" algn="l">
              <a:lnSpc>
                <a:spcPct val="100000"/>
              </a:lnSpc>
              <a:spcBef>
                <a:spcPts val="550"/>
              </a:spcBef>
              <a:spcAft>
                <a:spcPts val="0"/>
              </a:spcAft>
              <a:buSzPts val="1400"/>
              <a:buChar char="?"/>
            </a:pPr>
            <a:r>
              <a:rPr lang="en-US" sz="2000"/>
              <a:t>Deploy the trained model into production or integrate it into the target application.</a:t>
            </a:r>
            <a:endParaRPr/>
          </a:p>
          <a:p>
            <a:pPr indent="-273050" lvl="1" marL="640080" rtl="0" algn="l">
              <a:lnSpc>
                <a:spcPct val="100000"/>
              </a:lnSpc>
              <a:spcBef>
                <a:spcPts val="550"/>
              </a:spcBef>
              <a:spcAft>
                <a:spcPts val="0"/>
              </a:spcAft>
              <a:buSzPts val="1400"/>
              <a:buChar char="?"/>
            </a:pPr>
            <a:r>
              <a:rPr lang="en-US" sz="2000"/>
              <a:t>Choose an appropriate deployment environment, such as on-premises servers, cloud platforms, or edge devices.</a:t>
            </a:r>
            <a:endParaRPr/>
          </a:p>
          <a:p>
            <a:pPr indent="-273050" lvl="1" marL="640080" rtl="0" algn="l">
              <a:lnSpc>
                <a:spcPct val="100000"/>
              </a:lnSpc>
              <a:spcBef>
                <a:spcPts val="550"/>
              </a:spcBef>
              <a:spcAft>
                <a:spcPts val="0"/>
              </a:spcAft>
              <a:buSzPts val="1400"/>
              <a:buChar char="?"/>
            </a:pPr>
            <a:r>
              <a:rPr lang="en-US" sz="2000"/>
              <a:t>Implement monitoring and logging mechanisms to track model performance and behavior in real-time.</a:t>
            </a:r>
            <a:endParaRPr/>
          </a:p>
          <a:p>
            <a:pPr indent="-273050" lvl="1" marL="640080" rtl="0" algn="l">
              <a:lnSpc>
                <a:spcPct val="100000"/>
              </a:lnSpc>
              <a:spcBef>
                <a:spcPts val="550"/>
              </a:spcBef>
              <a:spcAft>
                <a:spcPts val="0"/>
              </a:spcAft>
              <a:buSzPts val="1400"/>
              <a:buChar char="?"/>
            </a:pPr>
            <a:r>
              <a:rPr lang="en-US" sz="2000"/>
              <a:t>Continuously update and retrain the model with new data to maintain its effectiveness over time.</a:t>
            </a:r>
            <a:br>
              <a:rPr lang="en-US" sz="2400"/>
            </a:br>
            <a:endParaRPr sz="2400"/>
          </a:p>
        </p:txBody>
      </p:sp>
      <p:sp>
        <p:nvSpPr>
          <p:cNvPr id="230" name="Google Shape;230;p30"/>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319405" lvl="0" marL="319405" rtl="0" algn="l">
              <a:lnSpc>
                <a:spcPct val="100000"/>
              </a:lnSpc>
              <a:spcBef>
                <a:spcPts val="0"/>
              </a:spcBef>
              <a:spcAft>
                <a:spcPts val="0"/>
              </a:spcAft>
              <a:buClr>
                <a:schemeClr val="accent2"/>
              </a:buClr>
              <a:buSzPts val="1840"/>
              <a:buFont typeface="Noto Sans Symbols"/>
              <a:buChar char="◻"/>
            </a:pPr>
            <a:r>
              <a:rPr lang="en-US" sz="2800">
                <a:solidFill>
                  <a:schemeClr val="dk1"/>
                </a:solidFill>
              </a:rPr>
              <a:t>Steps in developing a Machine Learning Application</a:t>
            </a:r>
            <a:endParaRPr/>
          </a:p>
        </p:txBody>
      </p:sp>
      <p:sp>
        <p:nvSpPr>
          <p:cNvPr id="237" name="Google Shape;237;p31"/>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Steps in developing a Machine Learning Application:</a:t>
            </a:r>
            <a:endParaRPr/>
          </a:p>
          <a:p>
            <a:pPr indent="-319405" lvl="0" marL="319405" rtl="0" algn="l">
              <a:lnSpc>
                <a:spcPct val="100000"/>
              </a:lnSpc>
              <a:spcBef>
                <a:spcPts val="700"/>
              </a:spcBef>
              <a:spcAft>
                <a:spcPts val="0"/>
              </a:spcAft>
              <a:buSzPts val="1200"/>
              <a:buChar char="◻"/>
            </a:pPr>
            <a:r>
              <a:rPr b="1" lang="en-US" sz="2000"/>
              <a:t>Maintenance and Iteration</a:t>
            </a:r>
            <a:r>
              <a:rPr lang="en-US" sz="2000"/>
              <a:t>:</a:t>
            </a:r>
            <a:endParaRPr/>
          </a:p>
          <a:p>
            <a:pPr indent="-273050" lvl="1" marL="640080" rtl="0" algn="l">
              <a:lnSpc>
                <a:spcPct val="100000"/>
              </a:lnSpc>
              <a:spcBef>
                <a:spcPts val="550"/>
              </a:spcBef>
              <a:spcAft>
                <a:spcPts val="0"/>
              </a:spcAft>
              <a:buSzPts val="1400"/>
              <a:buChar char="?"/>
            </a:pPr>
            <a:r>
              <a:rPr lang="en-US" sz="2000"/>
              <a:t>Monitor the deployed model's performance and collect feedback from users.</a:t>
            </a:r>
            <a:endParaRPr/>
          </a:p>
          <a:p>
            <a:pPr indent="-273050" lvl="1" marL="640080" rtl="0" algn="l">
              <a:lnSpc>
                <a:spcPct val="100000"/>
              </a:lnSpc>
              <a:spcBef>
                <a:spcPts val="550"/>
              </a:spcBef>
              <a:spcAft>
                <a:spcPts val="0"/>
              </a:spcAft>
              <a:buSzPts val="1400"/>
              <a:buChar char="?"/>
            </a:pPr>
            <a:r>
              <a:rPr lang="en-US" sz="2000"/>
              <a:t>Fine-tune and update the model periodically to adapt to changes in the data distribution or user requirements.</a:t>
            </a:r>
            <a:endParaRPr/>
          </a:p>
          <a:p>
            <a:pPr indent="-273050" lvl="1" marL="640080" rtl="0" algn="l">
              <a:lnSpc>
                <a:spcPct val="100000"/>
              </a:lnSpc>
              <a:spcBef>
                <a:spcPts val="550"/>
              </a:spcBef>
              <a:spcAft>
                <a:spcPts val="0"/>
              </a:spcAft>
              <a:buSzPts val="1400"/>
              <a:buChar char="?"/>
            </a:pPr>
            <a:r>
              <a:rPr lang="en-US" sz="2000"/>
              <a:t>Iterate on the development process based on lessons learned and new insights gained from the deployed application.</a:t>
            </a:r>
            <a:br>
              <a:rPr lang="en-US" sz="2400"/>
            </a:br>
            <a:endParaRPr sz="2400"/>
          </a:p>
        </p:txBody>
      </p:sp>
      <p:sp>
        <p:nvSpPr>
          <p:cNvPr id="238" name="Google Shape;238;p31"/>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32"/>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SzPts val="1080"/>
              <a:buNone/>
            </a:pPr>
            <a:r>
              <a:t/>
            </a:r>
            <a:endParaRPr/>
          </a:p>
        </p:txBody>
      </p:sp>
      <p:sp>
        <p:nvSpPr>
          <p:cNvPr id="246" name="Google Shape;246;p32"/>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Clr>
                <a:srgbClr val="000000"/>
              </a:buClr>
              <a:buSzPct val="100000"/>
              <a:buFont typeface="Arial"/>
              <a:buNone/>
            </a:pPr>
            <a:fld id="{00000000-1234-1234-1234-123412341234}" type="slidenum">
              <a:rPr lang="en-US"/>
              <a:t>‹#›</a:t>
            </a:fld>
            <a:endParaRPr/>
          </a:p>
        </p:txBody>
      </p:sp>
      <p:pic>
        <p:nvPicPr>
          <p:cNvPr id="247" name="Google Shape;247;p32"/>
          <p:cNvPicPr preferRelativeResize="0"/>
          <p:nvPr/>
        </p:nvPicPr>
        <p:blipFill rotWithShape="1">
          <a:blip r:embed="rId3">
            <a:alphaModFix/>
          </a:blip>
          <a:srcRect b="0" l="0" r="0" t="0"/>
          <a:stretch/>
        </p:blipFill>
        <p:spPr>
          <a:xfrm>
            <a:off x="223838" y="876300"/>
            <a:ext cx="8696325" cy="510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a:t>
            </a:r>
            <a:endParaRPr/>
          </a:p>
        </p:txBody>
      </p:sp>
      <p:sp>
        <p:nvSpPr>
          <p:cNvPr id="254" name="Google Shape;254;p33"/>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Supervised learning is a type of machine learning where the algorithm learns a mapping from input data to output labels based on examples provided in a dataset. In supervised learning, the algorithm is trained on a labeled dataset, meaning each input data point is associated with a corresponding output label. The goal of supervised learning is to learn a mapping or relationship between input data and output labels so that the algorithm can make accurate predictions or decisions when given new, unseen data.</a:t>
            </a:r>
            <a:endParaRPr/>
          </a:p>
          <a:p>
            <a:pPr indent="-319405" lvl="0" marL="319405" rtl="0" algn="l">
              <a:lnSpc>
                <a:spcPct val="100000"/>
              </a:lnSpc>
              <a:spcBef>
                <a:spcPts val="700"/>
              </a:spcBef>
              <a:spcAft>
                <a:spcPts val="0"/>
              </a:spcAft>
              <a:buSzPts val="1440"/>
              <a:buChar char="◻"/>
            </a:pPr>
            <a:r>
              <a:rPr lang="en-US" sz="2400"/>
              <a:t>There are two main types of supervised learning tasks:</a:t>
            </a:r>
            <a:endParaRPr/>
          </a:p>
        </p:txBody>
      </p:sp>
      <p:sp>
        <p:nvSpPr>
          <p:cNvPr id="255" name="Google Shape;255;p3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Introduction to Machine Learning</a:t>
            </a:r>
            <a:endParaRPr/>
          </a:p>
        </p:txBody>
      </p:sp>
      <p:sp>
        <p:nvSpPr>
          <p:cNvPr id="117" name="Google Shape;117;p16"/>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Introduction to Machine Learning</a:t>
            </a:r>
            <a:endParaRPr/>
          </a:p>
          <a:p>
            <a:pPr indent="-319405" lvl="0" marL="319405" rtl="0" algn="l">
              <a:lnSpc>
                <a:spcPct val="100000"/>
              </a:lnSpc>
              <a:spcBef>
                <a:spcPts val="700"/>
              </a:spcBef>
              <a:spcAft>
                <a:spcPts val="0"/>
              </a:spcAft>
              <a:buSzPts val="1440"/>
              <a:buChar char="◻"/>
            </a:pPr>
            <a:r>
              <a:rPr lang="en-US" sz="2400"/>
              <a:t>Machine learning is a field of artificial intelligence (AI) where computers are programmed to learn from data and improve their performance on a specific task without being explicitly programmed to do so. In traditional programming, humans write explicit instructions for a computer to follow. However, in machine learning, instead of coding explicit rules, we feed the computer lots of data and let it figure out the patterns on its own.</a:t>
            </a:r>
            <a:endParaRPr/>
          </a:p>
          <a:p>
            <a:pPr indent="-319405" lvl="0" marL="319405" rtl="0" algn="l">
              <a:lnSpc>
                <a:spcPct val="100000"/>
              </a:lnSpc>
              <a:spcBef>
                <a:spcPts val="700"/>
              </a:spcBef>
              <a:spcAft>
                <a:spcPts val="0"/>
              </a:spcAft>
              <a:buSzPts val="1440"/>
              <a:buChar char="◻"/>
            </a:pPr>
            <a:r>
              <a:rPr lang="en-US" sz="2400"/>
              <a:t>In simpler terms, machine learning is like teaching a computer to learn from examples. Just like how we learn from experience, machines learn from data. They use algorithms to analyze data, find patterns, and make decisions or predictions based on that analysis.</a:t>
            </a:r>
            <a:endParaRPr/>
          </a:p>
          <a:p>
            <a:pPr indent="-235584" lvl="0" marL="319405" rtl="0" algn="l">
              <a:lnSpc>
                <a:spcPct val="100000"/>
              </a:lnSpc>
              <a:spcBef>
                <a:spcPts val="700"/>
              </a:spcBef>
              <a:spcAft>
                <a:spcPts val="0"/>
              </a:spcAft>
              <a:buSzPts val="1320"/>
              <a:buNone/>
            </a:pPr>
            <a:r>
              <a:t/>
            </a:r>
            <a:endParaRPr sz="2200"/>
          </a:p>
        </p:txBody>
      </p:sp>
      <p:sp>
        <p:nvSpPr>
          <p:cNvPr id="118" name="Google Shape;118;p1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612648"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34"/>
          <p:cNvSpPr txBox="1"/>
          <p:nvPr>
            <p:ph idx="1" type="body"/>
          </p:nvPr>
        </p:nvSpPr>
        <p:spPr>
          <a:xfrm>
            <a:off x="309975" y="1600200"/>
            <a:ext cx="8834100" cy="5170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1650">
                <a:solidFill>
                  <a:srgbClr val="555555"/>
                </a:solidFill>
                <a:highlight>
                  <a:srgbClr val="FFFFFF"/>
                </a:highlight>
                <a:latin typeface="Arial"/>
                <a:ea typeface="Arial"/>
                <a:cs typeface="Arial"/>
                <a:sym typeface="Arial"/>
              </a:rPr>
              <a:t>Supervised learning problems can be further grouped into regression and classification problems.</a:t>
            </a:r>
            <a:endParaRPr sz="1650">
              <a:solidFill>
                <a:srgbClr val="555555"/>
              </a:solidFill>
              <a:highlight>
                <a:srgbClr val="FFFFFF"/>
              </a:highlight>
              <a:latin typeface="Arial"/>
              <a:ea typeface="Arial"/>
              <a:cs typeface="Arial"/>
              <a:sym typeface="Arial"/>
            </a:endParaRPr>
          </a:p>
          <a:p>
            <a:pPr indent="-333375" lvl="0" marL="457200" rtl="0" algn="l">
              <a:lnSpc>
                <a:spcPct val="115000"/>
              </a:lnSpc>
              <a:spcBef>
                <a:spcPts val="1400"/>
              </a:spcBef>
              <a:spcAft>
                <a:spcPts val="0"/>
              </a:spcAft>
              <a:buClr>
                <a:srgbClr val="555555"/>
              </a:buClr>
              <a:buSzPts val="1650"/>
              <a:buFont typeface="Arial"/>
              <a:buChar char="●"/>
            </a:pPr>
            <a:r>
              <a:rPr b="1" lang="en-US" sz="1650">
                <a:solidFill>
                  <a:srgbClr val="555555"/>
                </a:solidFill>
                <a:highlight>
                  <a:srgbClr val="FFFFFF"/>
                </a:highlight>
                <a:latin typeface="Arial"/>
                <a:ea typeface="Arial"/>
                <a:cs typeface="Arial"/>
                <a:sym typeface="Arial"/>
              </a:rPr>
              <a:t>Classification</a:t>
            </a:r>
            <a:r>
              <a:rPr lang="en-US" sz="1650">
                <a:solidFill>
                  <a:srgbClr val="555555"/>
                </a:solidFill>
                <a:highlight>
                  <a:srgbClr val="FFFFFF"/>
                </a:highlight>
                <a:latin typeface="Arial"/>
                <a:ea typeface="Arial"/>
                <a:cs typeface="Arial"/>
                <a:sym typeface="Arial"/>
              </a:rPr>
              <a:t>: A classification problem is when the output variable is a category, such as “red” or “blue” or “disease” and “no disease”. Sometimes these categories are represented by numbers but their value carries no meaning. They are just labels.</a:t>
            </a:r>
            <a:endParaRPr sz="1650">
              <a:solidFill>
                <a:srgbClr val="555555"/>
              </a:solidFill>
              <a:highlight>
                <a:srgbClr val="FFFFFF"/>
              </a:highlight>
              <a:latin typeface="Arial"/>
              <a:ea typeface="Arial"/>
              <a:cs typeface="Arial"/>
              <a:sym typeface="Arial"/>
            </a:endParaRPr>
          </a:p>
          <a:p>
            <a:pPr indent="-333375" lvl="0" marL="457200" rtl="0" algn="l">
              <a:lnSpc>
                <a:spcPct val="115000"/>
              </a:lnSpc>
              <a:spcBef>
                <a:spcPts val="0"/>
              </a:spcBef>
              <a:spcAft>
                <a:spcPts val="0"/>
              </a:spcAft>
              <a:buClr>
                <a:srgbClr val="555555"/>
              </a:buClr>
              <a:buSzPts val="1650"/>
              <a:buFont typeface="Arial"/>
              <a:buChar char="●"/>
            </a:pPr>
            <a:r>
              <a:rPr b="1" lang="en-US" sz="1650">
                <a:solidFill>
                  <a:srgbClr val="555555"/>
                </a:solidFill>
                <a:highlight>
                  <a:srgbClr val="FFFFFF"/>
                </a:highlight>
                <a:latin typeface="Arial"/>
                <a:ea typeface="Arial"/>
                <a:cs typeface="Arial"/>
                <a:sym typeface="Arial"/>
              </a:rPr>
              <a:t>Regression</a:t>
            </a:r>
            <a:r>
              <a:rPr lang="en-US" sz="1650">
                <a:solidFill>
                  <a:srgbClr val="555555"/>
                </a:solidFill>
                <a:highlight>
                  <a:srgbClr val="FFFFFF"/>
                </a:highlight>
                <a:latin typeface="Arial"/>
                <a:ea typeface="Arial"/>
                <a:cs typeface="Arial"/>
                <a:sym typeface="Arial"/>
              </a:rPr>
              <a:t>: A regression problem is when the output variable is a real number value, such as “dollars” or “weight”.</a:t>
            </a:r>
            <a:endParaRPr sz="1650">
              <a:solidFill>
                <a:srgbClr val="555555"/>
              </a:solidFill>
              <a:highlight>
                <a:srgbClr val="FFFFFF"/>
              </a:highlight>
              <a:latin typeface="Arial"/>
              <a:ea typeface="Arial"/>
              <a:cs typeface="Arial"/>
              <a:sym typeface="Arial"/>
            </a:endParaRPr>
          </a:p>
          <a:p>
            <a:pPr indent="0" lvl="0" marL="0" rtl="0" algn="l">
              <a:lnSpc>
                <a:spcPct val="150000"/>
              </a:lnSpc>
              <a:spcBef>
                <a:spcPts val="1100"/>
              </a:spcBef>
              <a:spcAft>
                <a:spcPts val="0"/>
              </a:spcAft>
              <a:buClr>
                <a:schemeClr val="dk1"/>
              </a:buClr>
              <a:buSzPts val="1100"/>
              <a:buFont typeface="Arial"/>
              <a:buNone/>
            </a:pPr>
            <a:r>
              <a:rPr lang="en-US" sz="1650">
                <a:solidFill>
                  <a:srgbClr val="555555"/>
                </a:solidFill>
                <a:highlight>
                  <a:srgbClr val="FFFFFF"/>
                </a:highlight>
                <a:latin typeface="Arial"/>
                <a:ea typeface="Arial"/>
                <a:cs typeface="Arial"/>
                <a:sym typeface="Arial"/>
              </a:rPr>
              <a:t>Some common types of problems built on top of classification and regression include recommendation and time series prediction respectively.</a:t>
            </a:r>
            <a:endParaRPr sz="1650">
              <a:solidFill>
                <a:srgbClr val="555555"/>
              </a:solidFill>
              <a:highlight>
                <a:srgbClr val="FFFFFF"/>
              </a:highlight>
              <a:latin typeface="Arial"/>
              <a:ea typeface="Arial"/>
              <a:cs typeface="Arial"/>
              <a:sym typeface="Arial"/>
            </a:endParaRPr>
          </a:p>
          <a:p>
            <a:pPr indent="0" lvl="0" marL="0" rtl="0" algn="l">
              <a:lnSpc>
                <a:spcPct val="150000"/>
              </a:lnSpc>
              <a:spcBef>
                <a:spcPts val="1400"/>
              </a:spcBef>
              <a:spcAft>
                <a:spcPts val="0"/>
              </a:spcAft>
              <a:buClr>
                <a:schemeClr val="dk1"/>
              </a:buClr>
              <a:buSzPts val="1100"/>
              <a:buFont typeface="Arial"/>
              <a:buNone/>
            </a:pPr>
            <a:r>
              <a:rPr lang="en-US" sz="1650">
                <a:solidFill>
                  <a:srgbClr val="555555"/>
                </a:solidFill>
                <a:highlight>
                  <a:srgbClr val="FFFFFF"/>
                </a:highlight>
                <a:latin typeface="Arial"/>
                <a:ea typeface="Arial"/>
                <a:cs typeface="Arial"/>
                <a:sym typeface="Arial"/>
              </a:rPr>
              <a:t>Some popular examples of supervised machine learning algorithms are:</a:t>
            </a:r>
            <a:endParaRPr sz="1650">
              <a:solidFill>
                <a:srgbClr val="555555"/>
              </a:solidFill>
              <a:highlight>
                <a:srgbClr val="FFFFFF"/>
              </a:highlight>
              <a:latin typeface="Arial"/>
              <a:ea typeface="Arial"/>
              <a:cs typeface="Arial"/>
              <a:sym typeface="Arial"/>
            </a:endParaRPr>
          </a:p>
          <a:p>
            <a:pPr indent="-333375" lvl="0" marL="457200" rtl="0" algn="l">
              <a:lnSpc>
                <a:spcPct val="115000"/>
              </a:lnSpc>
              <a:spcBef>
                <a:spcPts val="1400"/>
              </a:spcBef>
              <a:spcAft>
                <a:spcPts val="0"/>
              </a:spcAft>
              <a:buClr>
                <a:srgbClr val="555555"/>
              </a:buClr>
              <a:buSzPts val="1650"/>
              <a:buFont typeface="Arial"/>
              <a:buChar char="●"/>
            </a:pPr>
            <a:r>
              <a:rPr lang="en-US" sz="1650">
                <a:solidFill>
                  <a:srgbClr val="555555"/>
                </a:solidFill>
                <a:highlight>
                  <a:srgbClr val="FFFFFF"/>
                </a:highlight>
                <a:latin typeface="Arial"/>
                <a:ea typeface="Arial"/>
                <a:cs typeface="Arial"/>
                <a:sym typeface="Arial"/>
              </a:rPr>
              <a:t>Linear regression for regression problems.</a:t>
            </a:r>
            <a:endParaRPr sz="1650">
              <a:solidFill>
                <a:srgbClr val="555555"/>
              </a:solidFill>
              <a:highlight>
                <a:srgbClr val="FFFFFF"/>
              </a:highlight>
              <a:latin typeface="Arial"/>
              <a:ea typeface="Arial"/>
              <a:cs typeface="Arial"/>
              <a:sym typeface="Arial"/>
            </a:endParaRPr>
          </a:p>
          <a:p>
            <a:pPr indent="-333375" lvl="0" marL="457200" rtl="0" algn="l">
              <a:lnSpc>
                <a:spcPct val="115000"/>
              </a:lnSpc>
              <a:spcBef>
                <a:spcPts val="0"/>
              </a:spcBef>
              <a:spcAft>
                <a:spcPts val="0"/>
              </a:spcAft>
              <a:buClr>
                <a:srgbClr val="555555"/>
              </a:buClr>
              <a:buSzPts val="1650"/>
              <a:buFont typeface="Arial"/>
              <a:buChar char="●"/>
            </a:pPr>
            <a:r>
              <a:rPr lang="en-US" sz="1650">
                <a:solidFill>
                  <a:srgbClr val="555555"/>
                </a:solidFill>
                <a:highlight>
                  <a:srgbClr val="FFFFFF"/>
                </a:highlight>
                <a:latin typeface="Arial"/>
                <a:ea typeface="Arial"/>
                <a:cs typeface="Arial"/>
                <a:sym typeface="Arial"/>
              </a:rPr>
              <a:t>Random forest for classification and regression problems.</a:t>
            </a:r>
            <a:endParaRPr sz="1650">
              <a:solidFill>
                <a:srgbClr val="555555"/>
              </a:solidFill>
              <a:highlight>
                <a:srgbClr val="FFFFFF"/>
              </a:highlight>
              <a:latin typeface="Arial"/>
              <a:ea typeface="Arial"/>
              <a:cs typeface="Arial"/>
              <a:sym typeface="Arial"/>
            </a:endParaRPr>
          </a:p>
          <a:p>
            <a:pPr indent="-333375" lvl="0" marL="457200" rtl="0" algn="l">
              <a:lnSpc>
                <a:spcPct val="115000"/>
              </a:lnSpc>
              <a:spcBef>
                <a:spcPts val="0"/>
              </a:spcBef>
              <a:spcAft>
                <a:spcPts val="0"/>
              </a:spcAft>
              <a:buClr>
                <a:srgbClr val="555555"/>
              </a:buClr>
              <a:buSzPts val="1650"/>
              <a:buFont typeface="Arial"/>
              <a:buChar char="●"/>
            </a:pPr>
            <a:r>
              <a:rPr lang="en-US" sz="1650">
                <a:solidFill>
                  <a:srgbClr val="555555"/>
                </a:solidFill>
                <a:highlight>
                  <a:srgbClr val="FFFFFF"/>
                </a:highlight>
                <a:latin typeface="Arial"/>
                <a:ea typeface="Arial"/>
                <a:cs typeface="Arial"/>
                <a:sym typeface="Arial"/>
              </a:rPr>
              <a:t>Support vector machines for classification problems.</a:t>
            </a:r>
            <a:endParaRPr sz="1650">
              <a:solidFill>
                <a:srgbClr val="555555"/>
              </a:solidFill>
              <a:highlight>
                <a:srgbClr val="FFFFFF"/>
              </a:highlight>
              <a:latin typeface="Arial"/>
              <a:ea typeface="Arial"/>
              <a:cs typeface="Arial"/>
              <a:sym typeface="Arial"/>
            </a:endParaRPr>
          </a:p>
          <a:p>
            <a:pPr indent="0" lvl="0" marL="0" rtl="0" algn="l">
              <a:lnSpc>
                <a:spcPct val="100000"/>
              </a:lnSpc>
              <a:spcBef>
                <a:spcPts val="1100"/>
              </a:spcBef>
              <a:spcAft>
                <a:spcPts val="0"/>
              </a:spcAft>
              <a:buSzPts val="1080"/>
              <a:buNone/>
            </a:pPr>
            <a:r>
              <a:t/>
            </a:r>
            <a:endParaRPr/>
          </a:p>
        </p:txBody>
      </p:sp>
      <p:sp>
        <p:nvSpPr>
          <p:cNvPr id="263" name="Google Shape;263;p34"/>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Clr>
                <a:srgbClr val="000000"/>
              </a:buClr>
              <a:buSzPct val="100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a:t>
            </a:r>
            <a:endParaRPr/>
          </a:p>
        </p:txBody>
      </p:sp>
      <p:pic>
        <p:nvPicPr>
          <p:cNvPr id="270" name="Google Shape;270;p35"/>
          <p:cNvPicPr preferRelativeResize="0"/>
          <p:nvPr>
            <p:ph idx="1" type="body"/>
          </p:nvPr>
        </p:nvPicPr>
        <p:blipFill rotWithShape="1">
          <a:blip r:embed="rId3">
            <a:alphaModFix/>
          </a:blip>
          <a:srcRect b="0" l="0" r="0" t="0"/>
          <a:stretch/>
        </p:blipFill>
        <p:spPr>
          <a:xfrm>
            <a:off x="762000" y="1851667"/>
            <a:ext cx="7543800" cy="4624024"/>
          </a:xfrm>
          <a:prstGeom prst="rect">
            <a:avLst/>
          </a:prstGeom>
          <a:noFill/>
          <a:ln>
            <a:noFill/>
          </a:ln>
        </p:spPr>
      </p:pic>
      <p:sp>
        <p:nvSpPr>
          <p:cNvPr id="271" name="Google Shape;271;p3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Reinforcement Learning Algorithm</a:t>
            </a:r>
            <a:endParaRPr/>
          </a:p>
        </p:txBody>
      </p:sp>
      <p:sp>
        <p:nvSpPr>
          <p:cNvPr id="278" name="Google Shape;278;p36"/>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 reinforcement learning algorithm, or agent, learns by interacting with its environment. The agent receives rewards by performing correctly and penalties for performing incorrectly. The agent learns without intervention from a human by maximizing its reward and minimizing its penalty. It is a type of dynamic programming that trains algorithms using a system of reward and punishment.</a:t>
            </a:r>
            <a:endParaRPr/>
          </a:p>
        </p:txBody>
      </p:sp>
      <p:sp>
        <p:nvSpPr>
          <p:cNvPr id="279" name="Google Shape;279;p3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Reinforcement Learning Algorithm</a:t>
            </a:r>
            <a:endParaRPr/>
          </a:p>
        </p:txBody>
      </p:sp>
      <p:sp>
        <p:nvSpPr>
          <p:cNvPr id="286" name="Google Shape;286;p3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287" name="Google Shape;287;p37"/>
          <p:cNvPicPr preferRelativeResize="0"/>
          <p:nvPr/>
        </p:nvPicPr>
        <p:blipFill rotWithShape="1">
          <a:blip r:embed="rId3">
            <a:alphaModFix/>
          </a:blip>
          <a:srcRect b="0" l="0" r="0" t="0"/>
          <a:stretch/>
        </p:blipFill>
        <p:spPr>
          <a:xfrm>
            <a:off x="1704975" y="2139157"/>
            <a:ext cx="5734050" cy="4095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294" name="Google Shape;294;p38"/>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Unsupervised learning is another type of machine learning where the algorithm learns patterns from unlabeled data, meaning the data does not have corresponding output labels. In unsupervised learning, the algorithm tries to find hidden structure or relationships in the input data without explicit guidance.</a:t>
            </a:r>
            <a:endParaRPr/>
          </a:p>
          <a:p>
            <a:pPr indent="-319405" lvl="0" marL="319405" rtl="0" algn="l">
              <a:lnSpc>
                <a:spcPct val="100000"/>
              </a:lnSpc>
              <a:spcBef>
                <a:spcPts val="700"/>
              </a:spcBef>
              <a:spcAft>
                <a:spcPts val="0"/>
              </a:spcAft>
              <a:buSzPts val="1440"/>
              <a:buChar char="◻"/>
            </a:pPr>
            <a:r>
              <a:rPr lang="en-US" sz="2400"/>
              <a:t>The goal of unsupervised learning is often to discover the underlying structure of the data, such as grouping similar data points together or finding patterns in the data. Unlike supervised learning, where the algorithm learns to predict output labels based on input data, unsupervised learning focuses on understanding the inherent structure of the data itself.</a:t>
            </a:r>
            <a:endParaRPr/>
          </a:p>
        </p:txBody>
      </p:sp>
      <p:sp>
        <p:nvSpPr>
          <p:cNvPr id="295" name="Google Shape;295;p38"/>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pic>
        <p:nvPicPr>
          <p:cNvPr id="302" name="Google Shape;302;p39"/>
          <p:cNvPicPr preferRelativeResize="0"/>
          <p:nvPr>
            <p:ph idx="1" type="body"/>
          </p:nvPr>
        </p:nvPicPr>
        <p:blipFill rotWithShape="1">
          <a:blip r:embed="rId3">
            <a:alphaModFix/>
          </a:blip>
          <a:srcRect b="0" l="0" r="0" t="0"/>
          <a:stretch/>
        </p:blipFill>
        <p:spPr>
          <a:xfrm>
            <a:off x="271463" y="2514600"/>
            <a:ext cx="8621400" cy="3352800"/>
          </a:xfrm>
          <a:prstGeom prst="rect">
            <a:avLst/>
          </a:prstGeom>
          <a:noFill/>
          <a:ln>
            <a:noFill/>
          </a:ln>
        </p:spPr>
      </p:pic>
      <p:sp>
        <p:nvSpPr>
          <p:cNvPr id="303" name="Google Shape;303;p39"/>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10" name="Google Shape;310;p40"/>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Unsupervised learning algorithms are better suited for more complex processing tasks, such as organizing large datasets into clusters. They are useful for identifying previously undetected patterns in data and can help identify features useful for categorizing data. </a:t>
            </a:r>
            <a:endParaRPr/>
          </a:p>
          <a:p>
            <a:pPr indent="-319405" lvl="0" marL="319405" rtl="0" algn="l">
              <a:lnSpc>
                <a:spcPct val="100000"/>
              </a:lnSpc>
              <a:spcBef>
                <a:spcPts val="700"/>
              </a:spcBef>
              <a:spcAft>
                <a:spcPts val="0"/>
              </a:spcAft>
              <a:buSzPts val="1440"/>
              <a:buChar char="◻"/>
            </a:pPr>
            <a:r>
              <a:rPr lang="en-US" sz="2400"/>
              <a:t>Imagine that you have a large dataset about weather. An unsupervised learning algorithm will go through the data and identify patterns in the data points. For instance, it might group data by temperature or similar weather patterns. </a:t>
            </a:r>
            <a:endParaRPr/>
          </a:p>
        </p:txBody>
      </p:sp>
      <p:sp>
        <p:nvSpPr>
          <p:cNvPr id="311" name="Google Shape;311;p40"/>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18" name="Google Shape;318;p41"/>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While the algorithm itself does not understand these patterns based on any previous information you provided, you can then go through the data groupings and attempt to classify them based on your understanding of the dataset. For instance, you might recognize that the different temperature groups represent all four seasons or that the weather patterns are separated into different types of weather, such as rain, sleet, or snow.</a:t>
            </a:r>
            <a:endParaRPr/>
          </a:p>
        </p:txBody>
      </p:sp>
      <p:sp>
        <p:nvSpPr>
          <p:cNvPr id="319" name="Google Shape;319;p41"/>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20" name="Google Shape;320;p41"/>
          <p:cNvPicPr preferRelativeResize="0"/>
          <p:nvPr/>
        </p:nvPicPr>
        <p:blipFill rotWithShape="1">
          <a:blip r:embed="rId3">
            <a:alphaModFix/>
          </a:blip>
          <a:srcRect b="0" l="0" r="0" t="0"/>
          <a:stretch/>
        </p:blipFill>
        <p:spPr>
          <a:xfrm>
            <a:off x="649346" y="4180501"/>
            <a:ext cx="7845308" cy="25418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27" name="Google Shape;327;p42"/>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Unsupervised learning algorithms are better suited for more complex processing tasks, such as organizing large datasets into clusters. They are useful for identifying previously undetected patterns in data and can help identify features useful for categorizing data. </a:t>
            </a:r>
            <a:endParaRPr/>
          </a:p>
          <a:p>
            <a:pPr indent="-319405" lvl="0" marL="319405" rtl="0" algn="l">
              <a:lnSpc>
                <a:spcPct val="100000"/>
              </a:lnSpc>
              <a:spcBef>
                <a:spcPts val="700"/>
              </a:spcBef>
              <a:spcAft>
                <a:spcPts val="0"/>
              </a:spcAft>
              <a:buSzPts val="1440"/>
              <a:buChar char="◻"/>
            </a:pPr>
            <a:r>
              <a:rPr lang="en-US" sz="2400"/>
              <a:t>Imagine that you have a large dataset about weather. An unsupervised learning algorithm will go through the data and identify patterns in the data points. For instance, it might group data by temperature or similar weather patterns. </a:t>
            </a:r>
            <a:endParaRPr/>
          </a:p>
        </p:txBody>
      </p:sp>
      <p:sp>
        <p:nvSpPr>
          <p:cNvPr id="328" name="Google Shape;328;p42"/>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35" name="Google Shape;335;p43"/>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lang="en-US" sz="2400"/>
              <a:t>Dimensionality reduction</a:t>
            </a:r>
            <a:endParaRPr/>
          </a:p>
          <a:p>
            <a:pPr indent="-319405" lvl="0" marL="319405" rtl="0" algn="l">
              <a:lnSpc>
                <a:spcPct val="100000"/>
              </a:lnSpc>
              <a:spcBef>
                <a:spcPts val="700"/>
              </a:spcBef>
              <a:spcAft>
                <a:spcPts val="0"/>
              </a:spcAft>
              <a:buSzPts val="1440"/>
              <a:buChar char="◻"/>
            </a:pPr>
            <a:r>
              <a:rPr lang="en-US" sz="2400"/>
              <a:t>Dimensionality reduction is an unsupervised learning technique that reduces the number of features, or dimensions, in a dataset. More data is generally better for machine learning, but it can also make it more challenging to visualize the data.</a:t>
            </a:r>
            <a:endParaRPr/>
          </a:p>
          <a:p>
            <a:pPr indent="-319405" lvl="0" marL="319405" rtl="0" algn="l">
              <a:lnSpc>
                <a:spcPct val="100000"/>
              </a:lnSpc>
              <a:spcBef>
                <a:spcPts val="700"/>
              </a:spcBef>
              <a:spcAft>
                <a:spcPts val="0"/>
              </a:spcAft>
              <a:buSzPts val="1440"/>
              <a:buChar char="◻"/>
            </a:pPr>
            <a:r>
              <a:rPr lang="en-US" sz="2400"/>
              <a:t>Dimensionality reduction extracts important features from the dataset, reducing the number of irrelevant or random features present. This method uses principle component analysis (PCA) and singular value decomposition (SVD) algorithms to reduce the number of data inputs without compromising the integrity of the properties in the original data.</a:t>
            </a:r>
            <a:endParaRPr/>
          </a:p>
          <a:p>
            <a:pPr indent="-227965" lvl="0" marL="319405" rtl="0" algn="l">
              <a:lnSpc>
                <a:spcPct val="100000"/>
              </a:lnSpc>
              <a:spcBef>
                <a:spcPts val="700"/>
              </a:spcBef>
              <a:spcAft>
                <a:spcPts val="0"/>
              </a:spcAft>
              <a:buSzPts val="1440"/>
              <a:buNone/>
            </a:pPr>
            <a:r>
              <a:t/>
            </a:r>
            <a:endParaRPr sz="2400"/>
          </a:p>
        </p:txBody>
      </p:sp>
      <p:sp>
        <p:nvSpPr>
          <p:cNvPr id="336" name="Google Shape;336;p43"/>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Types of Machine Learning</a:t>
            </a:r>
            <a:endParaRPr/>
          </a:p>
        </p:txBody>
      </p:sp>
      <p:sp>
        <p:nvSpPr>
          <p:cNvPr id="125" name="Google Shape;125;p17"/>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Machine learning can be classified into 3 types of algorithms.</a:t>
            </a:r>
            <a:endParaRPr/>
          </a:p>
          <a:p>
            <a:pPr indent="-319405" lvl="0" marL="319405" rtl="0" algn="l">
              <a:lnSpc>
                <a:spcPct val="100000"/>
              </a:lnSpc>
              <a:spcBef>
                <a:spcPts val="700"/>
              </a:spcBef>
              <a:spcAft>
                <a:spcPts val="0"/>
              </a:spcAft>
              <a:buSzPts val="1440"/>
              <a:buChar char="◻"/>
            </a:pPr>
            <a:r>
              <a:rPr lang="en-US" sz="2400"/>
              <a:t>Supervised Learning </a:t>
            </a:r>
            <a:endParaRPr sz="2400"/>
          </a:p>
          <a:p>
            <a:pPr indent="-319405" lvl="0" marL="319405" rtl="0" algn="l">
              <a:lnSpc>
                <a:spcPct val="100000"/>
              </a:lnSpc>
              <a:spcBef>
                <a:spcPts val="700"/>
              </a:spcBef>
              <a:spcAft>
                <a:spcPts val="0"/>
              </a:spcAft>
              <a:buSzPts val="1440"/>
              <a:buChar char="◻"/>
            </a:pPr>
            <a:r>
              <a:rPr lang="en-US" sz="2400"/>
              <a:t>Unsupervised Learning</a:t>
            </a:r>
            <a:endParaRPr sz="2400"/>
          </a:p>
          <a:p>
            <a:pPr indent="-319405" lvl="0" marL="319405" rtl="0" algn="l">
              <a:lnSpc>
                <a:spcPct val="100000"/>
              </a:lnSpc>
              <a:spcBef>
                <a:spcPts val="700"/>
              </a:spcBef>
              <a:spcAft>
                <a:spcPts val="0"/>
              </a:spcAft>
              <a:buSzPts val="1440"/>
              <a:buChar char="◻"/>
            </a:pPr>
            <a:r>
              <a:rPr lang="en-US" sz="2400"/>
              <a:t>Reinforcement Learning</a:t>
            </a:r>
            <a:endParaRPr sz="2400"/>
          </a:p>
        </p:txBody>
      </p:sp>
      <p:sp>
        <p:nvSpPr>
          <p:cNvPr id="126" name="Google Shape;126;p1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43" name="Google Shape;343;p44"/>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Real-world unsupervised learning examples</a:t>
            </a:r>
            <a:endParaRPr/>
          </a:p>
          <a:p>
            <a:pPr indent="-319405" lvl="0" marL="319405" rtl="0" algn="l">
              <a:lnSpc>
                <a:spcPct val="100000"/>
              </a:lnSpc>
              <a:spcBef>
                <a:spcPts val="700"/>
              </a:spcBef>
              <a:spcAft>
                <a:spcPts val="0"/>
              </a:spcAft>
              <a:buSzPts val="1440"/>
              <a:buChar char="◻"/>
            </a:pPr>
            <a:r>
              <a:rPr b="1" lang="en-US" sz="2400"/>
              <a:t>Anomaly detection: </a:t>
            </a:r>
            <a:r>
              <a:rPr lang="en-US" sz="2400"/>
              <a:t>Unsupervised clustering can process large datasets and discover data points that are atypical in a dataset. </a:t>
            </a:r>
            <a:endParaRPr/>
          </a:p>
          <a:p>
            <a:pPr indent="-319405" lvl="0" marL="319405" rtl="0" algn="l">
              <a:lnSpc>
                <a:spcPct val="100000"/>
              </a:lnSpc>
              <a:spcBef>
                <a:spcPts val="700"/>
              </a:spcBef>
              <a:spcAft>
                <a:spcPts val="0"/>
              </a:spcAft>
              <a:buSzPts val="1440"/>
              <a:buChar char="◻"/>
            </a:pPr>
            <a:r>
              <a:rPr b="1" lang="en-US" sz="2400"/>
              <a:t>Recommendation engines: </a:t>
            </a:r>
            <a:r>
              <a:rPr lang="en-US" sz="2400"/>
              <a:t>Using association rules, unsupervised machine learning can help explore transactional data to discover patterns or trends that can be used to drive personalized recommendations for online retailers. </a:t>
            </a:r>
            <a:endParaRPr/>
          </a:p>
          <a:p>
            <a:pPr indent="-319405" lvl="0" marL="319405" rtl="0" algn="l">
              <a:lnSpc>
                <a:spcPct val="100000"/>
              </a:lnSpc>
              <a:spcBef>
                <a:spcPts val="700"/>
              </a:spcBef>
              <a:spcAft>
                <a:spcPts val="0"/>
              </a:spcAft>
              <a:buSzPts val="1440"/>
              <a:buChar char="◻"/>
            </a:pPr>
            <a:r>
              <a:rPr b="1" lang="en-US" sz="2400"/>
              <a:t>Customer segmentation: </a:t>
            </a:r>
            <a:r>
              <a:rPr lang="en-US" sz="2400"/>
              <a:t>Unsupervised learning is also commonly used to generate buyer persona profiles by clustering customers’ common traits or purchasing behaviors. These profiles can then be used to guide marketing and other business strategies. </a:t>
            </a:r>
            <a:br>
              <a:rPr lang="en-US" sz="2400"/>
            </a:br>
            <a:endParaRPr sz="2400"/>
          </a:p>
        </p:txBody>
      </p:sp>
      <p:sp>
        <p:nvSpPr>
          <p:cNvPr id="344" name="Google Shape;344;p44"/>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51" name="Google Shape;351;p45"/>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Real-world unsupervised learning examples</a:t>
            </a:r>
            <a:endParaRPr/>
          </a:p>
          <a:p>
            <a:pPr indent="-319405" lvl="0" marL="319405" rtl="0" algn="l">
              <a:lnSpc>
                <a:spcPct val="100000"/>
              </a:lnSpc>
              <a:spcBef>
                <a:spcPts val="700"/>
              </a:spcBef>
              <a:spcAft>
                <a:spcPts val="0"/>
              </a:spcAft>
              <a:buSzPts val="1380"/>
              <a:buChar char="◻"/>
            </a:pPr>
            <a:r>
              <a:rPr b="1" lang="en-US" sz="2300"/>
              <a:t>Fraud detection: </a:t>
            </a:r>
            <a:r>
              <a:rPr lang="en-US" sz="2300"/>
              <a:t>Unsupervised learning is useful for anomaly detection, revealing unusual data points in datasets. These insights can help uncover events or behaviors that deviate from normal patterns in the data, revealing fraudulent transactions or unusual behavior like bot activity. </a:t>
            </a:r>
            <a:endParaRPr/>
          </a:p>
          <a:p>
            <a:pPr indent="-319405" lvl="0" marL="319405" rtl="0" algn="l">
              <a:lnSpc>
                <a:spcPct val="100000"/>
              </a:lnSpc>
              <a:spcBef>
                <a:spcPts val="700"/>
              </a:spcBef>
              <a:spcAft>
                <a:spcPts val="0"/>
              </a:spcAft>
              <a:buSzPts val="1380"/>
              <a:buChar char="◻"/>
            </a:pPr>
            <a:r>
              <a:rPr b="1" lang="en-US" sz="2300"/>
              <a:t>Natural language processing (NLP)</a:t>
            </a:r>
            <a:r>
              <a:rPr lang="en-US" sz="2300"/>
              <a:t>: Unsupervised learning is commonly used for various NLP applications, such as categorizing articles in news sections, text translation and classification, or speech recognition in conversational interfaces. </a:t>
            </a:r>
            <a:endParaRPr/>
          </a:p>
          <a:p>
            <a:pPr indent="-319405" lvl="0" marL="319405" rtl="0" algn="l">
              <a:lnSpc>
                <a:spcPct val="100000"/>
              </a:lnSpc>
              <a:spcBef>
                <a:spcPts val="700"/>
              </a:spcBef>
              <a:spcAft>
                <a:spcPts val="0"/>
              </a:spcAft>
              <a:buSzPts val="1380"/>
              <a:buChar char="◻"/>
            </a:pPr>
            <a:r>
              <a:rPr b="1" lang="en-US" sz="2300"/>
              <a:t>Genetic research: </a:t>
            </a:r>
            <a:r>
              <a:rPr lang="en-US" sz="2300"/>
              <a:t>Genetic clustering is another common unsupervised learning example. Hierarchical clustering algorithms are often used to analyze DNA patterns and reveal evolutionary relationships.</a:t>
            </a:r>
            <a:r>
              <a:rPr lang="en-US" sz="2400"/>
              <a:t> </a:t>
            </a:r>
            <a:br>
              <a:rPr lang="en-US" sz="2400"/>
            </a:br>
            <a:endParaRPr sz="2400"/>
          </a:p>
        </p:txBody>
      </p:sp>
      <p:sp>
        <p:nvSpPr>
          <p:cNvPr id="352" name="Google Shape;352;p45"/>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359" name="Google Shape;359;p46"/>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Challenges of unsupervised learning:</a:t>
            </a:r>
            <a:endParaRPr/>
          </a:p>
          <a:p>
            <a:pPr indent="-319405" lvl="0" marL="319405" rtl="0" algn="l">
              <a:lnSpc>
                <a:spcPct val="100000"/>
              </a:lnSpc>
              <a:spcBef>
                <a:spcPts val="700"/>
              </a:spcBef>
              <a:spcAft>
                <a:spcPts val="0"/>
              </a:spcAft>
              <a:buSzPts val="1440"/>
              <a:buChar char="◻"/>
            </a:pPr>
            <a:r>
              <a:rPr lang="en-US" sz="2400"/>
              <a:t>While unsupervised learning has many benefits, some challenges can occur when it allows machine learning models to execute without any human intervention. Some of these challenges can include:</a:t>
            </a:r>
            <a:endParaRPr/>
          </a:p>
          <a:p>
            <a:pPr indent="-319405" lvl="0" marL="319405" rtl="0" algn="l">
              <a:lnSpc>
                <a:spcPct val="100000"/>
              </a:lnSpc>
              <a:spcBef>
                <a:spcPts val="700"/>
              </a:spcBef>
              <a:spcAft>
                <a:spcPts val="0"/>
              </a:spcAft>
              <a:buSzPts val="1440"/>
              <a:buChar char="◻"/>
            </a:pPr>
            <a:r>
              <a:rPr lang="en-US" sz="2400"/>
              <a:t>Computational complexity due to a high volume of training data</a:t>
            </a:r>
            <a:endParaRPr/>
          </a:p>
          <a:p>
            <a:pPr indent="-319405" lvl="0" marL="319405" rtl="0" algn="l">
              <a:lnSpc>
                <a:spcPct val="100000"/>
              </a:lnSpc>
              <a:spcBef>
                <a:spcPts val="700"/>
              </a:spcBef>
              <a:spcAft>
                <a:spcPts val="0"/>
              </a:spcAft>
              <a:buSzPts val="1440"/>
              <a:buChar char="◻"/>
            </a:pPr>
            <a:r>
              <a:rPr lang="en-US" sz="2400"/>
              <a:t>Longer training times</a:t>
            </a:r>
            <a:endParaRPr/>
          </a:p>
          <a:p>
            <a:pPr indent="-319405" lvl="0" marL="319405" rtl="0" algn="l">
              <a:lnSpc>
                <a:spcPct val="100000"/>
              </a:lnSpc>
              <a:spcBef>
                <a:spcPts val="700"/>
              </a:spcBef>
              <a:spcAft>
                <a:spcPts val="0"/>
              </a:spcAft>
              <a:buSzPts val="1440"/>
              <a:buChar char="◻"/>
            </a:pPr>
            <a:r>
              <a:rPr lang="en-US" sz="2400"/>
              <a:t>Higher risk of inaccurate results</a:t>
            </a:r>
            <a:endParaRPr/>
          </a:p>
          <a:p>
            <a:pPr indent="-319405" lvl="0" marL="319405" rtl="0" algn="l">
              <a:lnSpc>
                <a:spcPct val="100000"/>
              </a:lnSpc>
              <a:spcBef>
                <a:spcPts val="700"/>
              </a:spcBef>
              <a:spcAft>
                <a:spcPts val="0"/>
              </a:spcAft>
              <a:buSzPts val="1440"/>
              <a:buChar char="◻"/>
            </a:pPr>
            <a:r>
              <a:rPr lang="en-US" sz="2400"/>
              <a:t>Human intervention to validate output variables</a:t>
            </a:r>
            <a:endParaRPr/>
          </a:p>
          <a:p>
            <a:pPr indent="-319405" lvl="0" marL="319405" rtl="0" algn="l">
              <a:lnSpc>
                <a:spcPct val="100000"/>
              </a:lnSpc>
              <a:spcBef>
                <a:spcPts val="700"/>
              </a:spcBef>
              <a:spcAft>
                <a:spcPts val="0"/>
              </a:spcAft>
              <a:buSzPts val="1440"/>
              <a:buChar char="◻"/>
            </a:pPr>
            <a:r>
              <a:rPr lang="en-US" sz="2400"/>
              <a:t>Lack of transparency into the basis on which data was clustered</a:t>
            </a:r>
            <a:endParaRPr/>
          </a:p>
          <a:p>
            <a:pPr indent="0" lvl="0" marL="0" rtl="0" algn="l">
              <a:lnSpc>
                <a:spcPct val="100000"/>
              </a:lnSpc>
              <a:spcBef>
                <a:spcPts val="700"/>
              </a:spcBef>
              <a:spcAft>
                <a:spcPts val="0"/>
              </a:spcAft>
              <a:buSzPts val="1440"/>
              <a:buNone/>
            </a:pPr>
            <a:br>
              <a:rPr lang="en-US" sz="2400"/>
            </a:br>
            <a:endParaRPr sz="2400"/>
          </a:p>
        </p:txBody>
      </p:sp>
      <p:sp>
        <p:nvSpPr>
          <p:cNvPr id="360" name="Google Shape;360;p46"/>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367" name="Google Shape;367;p47"/>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1. Decision Tree:</a:t>
            </a:r>
            <a:endParaRPr/>
          </a:p>
          <a:p>
            <a:pPr indent="-319405" lvl="0" marL="319405" rtl="0" algn="l">
              <a:lnSpc>
                <a:spcPct val="100000"/>
              </a:lnSpc>
              <a:spcBef>
                <a:spcPts val="700"/>
              </a:spcBef>
              <a:spcAft>
                <a:spcPts val="0"/>
              </a:spcAft>
              <a:buSzPts val="1440"/>
              <a:buChar char="◻"/>
            </a:pPr>
            <a:r>
              <a:rPr lang="en-US" sz="2400"/>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endParaRPr/>
          </a:p>
        </p:txBody>
      </p:sp>
      <p:sp>
        <p:nvSpPr>
          <p:cNvPr id="368" name="Google Shape;368;p4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69" name="Google Shape;369;p47"/>
          <p:cNvPicPr preferRelativeResize="0"/>
          <p:nvPr/>
        </p:nvPicPr>
        <p:blipFill rotWithShape="1">
          <a:blip r:embed="rId3">
            <a:alphaModFix/>
          </a:blip>
          <a:srcRect b="0" l="0" r="0" t="0"/>
          <a:stretch/>
        </p:blipFill>
        <p:spPr>
          <a:xfrm>
            <a:off x="2590800" y="4343400"/>
            <a:ext cx="4034118" cy="251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376" name="Google Shape;376;p48"/>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ID3 Stands for </a:t>
            </a:r>
            <a:r>
              <a:rPr b="1" lang="en-US" sz="2400"/>
              <a:t>Iterative Dichotomiser 3:</a:t>
            </a:r>
            <a:endParaRPr/>
          </a:p>
          <a:p>
            <a:pPr indent="-319405" lvl="0" marL="319405" rtl="0" algn="l">
              <a:lnSpc>
                <a:spcPct val="100000"/>
              </a:lnSpc>
              <a:spcBef>
                <a:spcPts val="700"/>
              </a:spcBef>
              <a:spcAft>
                <a:spcPts val="0"/>
              </a:spcAft>
              <a:buSzPts val="1440"/>
              <a:buChar char="◻"/>
            </a:pPr>
            <a:r>
              <a:rPr lang="en-US" sz="2400"/>
              <a:t>Entropy:</a:t>
            </a:r>
            <a:endParaRPr/>
          </a:p>
          <a:p>
            <a:pPr indent="-319405" lvl="0" marL="319405" rtl="0" algn="l">
              <a:lnSpc>
                <a:spcPct val="100000"/>
              </a:lnSpc>
              <a:spcBef>
                <a:spcPts val="700"/>
              </a:spcBef>
              <a:spcAft>
                <a:spcPts val="0"/>
              </a:spcAft>
              <a:buSzPts val="1440"/>
              <a:buChar char="◻"/>
            </a:pPr>
            <a:r>
              <a:rPr lang="en-US" sz="2400"/>
              <a:t>Entropy, also called as Shannon Entropy is denoted by H(S) for a finite set S, is the measure of the amount of uncertainty or randomness in data. Decision Trees modified </a:t>
            </a:r>
            <a:endParaRPr/>
          </a:p>
        </p:txBody>
      </p:sp>
      <p:sp>
        <p:nvSpPr>
          <p:cNvPr id="377" name="Google Shape;377;p4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78" name="Google Shape;378;p48"/>
          <p:cNvPicPr preferRelativeResize="0"/>
          <p:nvPr/>
        </p:nvPicPr>
        <p:blipFill rotWithShape="1">
          <a:blip r:embed="rId3">
            <a:alphaModFix/>
          </a:blip>
          <a:srcRect b="0" l="0" r="0" t="0"/>
          <a:stretch/>
        </p:blipFill>
        <p:spPr>
          <a:xfrm>
            <a:off x="2438400" y="3886200"/>
            <a:ext cx="3505200" cy="12657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385" name="Google Shape;385;p49"/>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Information Gain:</a:t>
            </a:r>
            <a:endParaRPr/>
          </a:p>
          <a:p>
            <a:pPr indent="-319405" lvl="0" marL="319405" rtl="0" algn="l">
              <a:lnSpc>
                <a:spcPct val="100000"/>
              </a:lnSpc>
              <a:spcBef>
                <a:spcPts val="700"/>
              </a:spcBef>
              <a:spcAft>
                <a:spcPts val="0"/>
              </a:spcAft>
              <a:buSzPts val="1440"/>
              <a:buChar char="◻"/>
            </a:pPr>
            <a:r>
              <a:rPr lang="en-US" sz="2400"/>
              <a:t>nformation gain is also called as Kullback-Leibler divergence denoted by IG(S,A) for a set S is the effective change in entropy after deciding on a particular attribute A. It measures the relative change in entropy with respect to the independent variables. Decision Trees modified Alternatively,</a:t>
            </a:r>
            <a:endParaRPr/>
          </a:p>
        </p:txBody>
      </p:sp>
      <p:sp>
        <p:nvSpPr>
          <p:cNvPr id="386" name="Google Shape;386;p4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87" name="Google Shape;387;p49"/>
          <p:cNvPicPr preferRelativeResize="0"/>
          <p:nvPr/>
        </p:nvPicPr>
        <p:blipFill rotWithShape="1">
          <a:blip r:embed="rId3">
            <a:alphaModFix/>
          </a:blip>
          <a:srcRect b="0" l="0" r="0" t="0"/>
          <a:stretch/>
        </p:blipFill>
        <p:spPr>
          <a:xfrm>
            <a:off x="2362200" y="4419600"/>
            <a:ext cx="4345940" cy="1104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394" name="Google Shape;394;p50"/>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Information Gain:</a:t>
            </a:r>
            <a:endParaRPr/>
          </a:p>
          <a:p>
            <a:pPr indent="-319405" lvl="0" marL="319405" rtl="0" algn="l">
              <a:lnSpc>
                <a:spcPct val="100000"/>
              </a:lnSpc>
              <a:spcBef>
                <a:spcPts val="700"/>
              </a:spcBef>
              <a:spcAft>
                <a:spcPts val="0"/>
              </a:spcAft>
              <a:buSzPts val="1440"/>
              <a:buChar char="◻"/>
            </a:pPr>
            <a:r>
              <a:rPr lang="en-US" sz="2400"/>
              <a:t>Information gain is also called as Kullback-Leibler divergence denoted by IG(S,A) for a set S is the effective change in entropy after deciding on a particular attribute A. It measures the relative change in entropy with respect to the independent variables. Decision Trees modified Alternatively,</a:t>
            </a:r>
            <a:endParaRPr/>
          </a:p>
          <a:p>
            <a:pPr indent="-227965" lvl="0" marL="319405" rtl="0" algn="l">
              <a:lnSpc>
                <a:spcPct val="100000"/>
              </a:lnSpc>
              <a:spcBef>
                <a:spcPts val="700"/>
              </a:spcBef>
              <a:spcAft>
                <a:spcPts val="0"/>
              </a:spcAft>
              <a:buSzPts val="1440"/>
              <a:buNone/>
            </a:pPr>
            <a:r>
              <a:t/>
            </a:r>
            <a:endParaRPr sz="2400"/>
          </a:p>
          <a:p>
            <a:pPr indent="0" lvl="0" marL="0" rtl="0" algn="l">
              <a:lnSpc>
                <a:spcPct val="100000"/>
              </a:lnSpc>
              <a:spcBef>
                <a:spcPts val="700"/>
              </a:spcBef>
              <a:spcAft>
                <a:spcPts val="0"/>
              </a:spcAft>
              <a:buSzPts val="1440"/>
              <a:buNone/>
            </a:pPr>
            <a:r>
              <a:t/>
            </a:r>
            <a:endParaRPr sz="2400"/>
          </a:p>
          <a:p>
            <a:pPr indent="-319405" lvl="0" marL="319405" rtl="0" algn="l">
              <a:lnSpc>
                <a:spcPct val="100000"/>
              </a:lnSpc>
              <a:spcBef>
                <a:spcPts val="700"/>
              </a:spcBef>
              <a:spcAft>
                <a:spcPts val="0"/>
              </a:spcAft>
              <a:buSzPts val="1440"/>
              <a:buChar char="◻"/>
            </a:pPr>
            <a:r>
              <a:rPr lang="en-US" sz="2400"/>
              <a:t>where IG(S, A) is the information gain by applying feature A. H(S) is the Entropy of the entire set, while the second term calculates the Entropy after applying the feature A, where P(x) is the probability of event x.</a:t>
            </a:r>
            <a:endParaRPr/>
          </a:p>
        </p:txBody>
      </p:sp>
      <p:sp>
        <p:nvSpPr>
          <p:cNvPr id="395" name="Google Shape;395;p5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396" name="Google Shape;396;p50"/>
          <p:cNvPicPr preferRelativeResize="0"/>
          <p:nvPr/>
        </p:nvPicPr>
        <p:blipFill rotWithShape="1">
          <a:blip r:embed="rId3">
            <a:alphaModFix/>
          </a:blip>
          <a:srcRect b="0" l="0" r="0" t="0"/>
          <a:stretch/>
        </p:blipFill>
        <p:spPr>
          <a:xfrm>
            <a:off x="2133600" y="3733800"/>
            <a:ext cx="4345940" cy="1104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03" name="Google Shape;403;p51"/>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Example: </a:t>
            </a:r>
            <a:r>
              <a:rPr lang="en-US" sz="2400" u="sng">
                <a:solidFill>
                  <a:schemeClr val="hlink"/>
                </a:solidFill>
                <a:hlinkClick r:id="rId3"/>
              </a:rPr>
              <a:t>https://www.xoriant.com/blog/decision-trees-for-classification-a-machine-learning-algorithm</a:t>
            </a:r>
            <a:endParaRPr/>
          </a:p>
        </p:txBody>
      </p:sp>
      <p:sp>
        <p:nvSpPr>
          <p:cNvPr id="404" name="Google Shape;404;p5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11" name="Google Shape;411;p52"/>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2. Random Forest Algorithm:</a:t>
            </a:r>
            <a:endParaRPr/>
          </a:p>
          <a:p>
            <a:pPr indent="-319405" lvl="0" marL="319405" rtl="0" algn="l">
              <a:lnSpc>
                <a:spcPct val="100000"/>
              </a:lnSpc>
              <a:spcBef>
                <a:spcPts val="700"/>
              </a:spcBef>
              <a:spcAft>
                <a:spcPts val="0"/>
              </a:spcAft>
              <a:buSzPts val="1440"/>
              <a:buChar char="◻"/>
            </a:pPr>
            <a:r>
              <a:rPr lang="en-US" sz="2400"/>
              <a:t>Random Forest is a famous machine learning algorithm that uses supervised learning methods. You can apply it to both classification and regression problems. It is based on ensemble learning, which integrates multiple classifiers to solve a complex issue and increases the model's performance.</a:t>
            </a:r>
            <a:endParaRPr/>
          </a:p>
          <a:p>
            <a:pPr indent="-319405" lvl="0" marL="319405" rtl="0" algn="l">
              <a:lnSpc>
                <a:spcPct val="100000"/>
              </a:lnSpc>
              <a:spcBef>
                <a:spcPts val="700"/>
              </a:spcBef>
              <a:spcAft>
                <a:spcPts val="0"/>
              </a:spcAft>
              <a:buSzPts val="1440"/>
              <a:buChar char="◻"/>
            </a:pPr>
            <a:r>
              <a:rPr lang="en-US" sz="2400"/>
              <a:t>In layman's terms, Random Forest is a classifier that contains several decision trees on various subsets of a given dataset and takes the average to enhance the predicted accuracy of that dataset. Instead of relying on a single decision tree, the random forest collects the result from each tree and expects the final output based on the majority votes of predictions.</a:t>
            </a:r>
            <a:endParaRPr/>
          </a:p>
          <a:p>
            <a:pPr indent="-227965" lvl="0" marL="319405" rtl="0" algn="l">
              <a:lnSpc>
                <a:spcPct val="100000"/>
              </a:lnSpc>
              <a:spcBef>
                <a:spcPts val="700"/>
              </a:spcBef>
              <a:spcAft>
                <a:spcPts val="0"/>
              </a:spcAft>
              <a:buSzPts val="1440"/>
              <a:buNone/>
            </a:pPr>
            <a:r>
              <a:t/>
            </a:r>
            <a:endParaRPr sz="2400"/>
          </a:p>
        </p:txBody>
      </p:sp>
      <p:sp>
        <p:nvSpPr>
          <p:cNvPr id="412" name="Google Shape;412;p5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19" name="Google Shape;419;p53"/>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The Working of the Random Forest Algorithm is quite intuitive. It is implemented in two phases: The first is to combine N decision trees with building the random forest, and the second is to make predictions for each tree created in the first phase.</a:t>
            </a:r>
            <a:endParaRPr/>
          </a:p>
          <a:p>
            <a:pPr indent="-319405" lvl="0" marL="319405" rtl="0" algn="l">
              <a:lnSpc>
                <a:spcPct val="100000"/>
              </a:lnSpc>
              <a:spcBef>
                <a:spcPts val="700"/>
              </a:spcBef>
              <a:spcAft>
                <a:spcPts val="0"/>
              </a:spcAft>
              <a:buSzPts val="1440"/>
              <a:buChar char="◻"/>
            </a:pPr>
            <a:r>
              <a:rPr lang="en-US" sz="2400"/>
              <a:t>The following steps can be used to demonstrate the working process:</a:t>
            </a:r>
            <a:endParaRPr/>
          </a:p>
          <a:p>
            <a:pPr indent="-319405" lvl="0" marL="319405" rtl="0" algn="l">
              <a:lnSpc>
                <a:spcPct val="100000"/>
              </a:lnSpc>
              <a:spcBef>
                <a:spcPts val="700"/>
              </a:spcBef>
              <a:spcAft>
                <a:spcPts val="0"/>
              </a:spcAft>
              <a:buSzPts val="1440"/>
              <a:buChar char="◻"/>
            </a:pPr>
            <a:r>
              <a:rPr lang="en-US" sz="2400"/>
              <a:t>Step 1: Pick M data points at random from the training set.</a:t>
            </a:r>
            <a:endParaRPr/>
          </a:p>
          <a:p>
            <a:pPr indent="-319405" lvl="0" marL="319405" rtl="0" algn="l">
              <a:lnSpc>
                <a:spcPct val="100000"/>
              </a:lnSpc>
              <a:spcBef>
                <a:spcPts val="700"/>
              </a:spcBef>
              <a:spcAft>
                <a:spcPts val="0"/>
              </a:spcAft>
              <a:buSzPts val="1440"/>
              <a:buChar char="◻"/>
            </a:pPr>
            <a:r>
              <a:rPr lang="en-US" sz="2400"/>
              <a:t>Step 2: Create decision trees for your chosen data points (Subsets).</a:t>
            </a:r>
            <a:endParaRPr/>
          </a:p>
          <a:p>
            <a:pPr indent="-319405" lvl="0" marL="319405" rtl="0" algn="l">
              <a:lnSpc>
                <a:spcPct val="100000"/>
              </a:lnSpc>
              <a:spcBef>
                <a:spcPts val="700"/>
              </a:spcBef>
              <a:spcAft>
                <a:spcPts val="0"/>
              </a:spcAft>
              <a:buSzPts val="1440"/>
              <a:buChar char="◻"/>
            </a:pPr>
            <a:r>
              <a:rPr lang="en-US" sz="2400"/>
              <a:t>Step 3: Each decision tree will produce a result. Analyze it.</a:t>
            </a:r>
            <a:endParaRPr/>
          </a:p>
          <a:p>
            <a:pPr indent="-319405" lvl="0" marL="319405" rtl="0" algn="l">
              <a:lnSpc>
                <a:spcPct val="100000"/>
              </a:lnSpc>
              <a:spcBef>
                <a:spcPts val="700"/>
              </a:spcBef>
              <a:spcAft>
                <a:spcPts val="0"/>
              </a:spcAft>
              <a:buSzPts val="1440"/>
              <a:buChar char="◻"/>
            </a:pPr>
            <a:r>
              <a:rPr lang="en-US" sz="2400"/>
              <a:t>Step 4: For classification and regression, accordingly, the final output is based on Majority Voting or Averaging, accordingly.</a:t>
            </a:r>
            <a:endParaRPr/>
          </a:p>
        </p:txBody>
      </p:sp>
      <p:sp>
        <p:nvSpPr>
          <p:cNvPr id="420" name="Google Shape;420;p5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Types of Machine Learning</a:t>
            </a:r>
            <a:endParaRPr/>
          </a:p>
        </p:txBody>
      </p:sp>
      <p:pic>
        <p:nvPicPr>
          <p:cNvPr id="133" name="Google Shape;133;p18"/>
          <p:cNvPicPr preferRelativeResize="0"/>
          <p:nvPr>
            <p:ph idx="1" type="body"/>
          </p:nvPr>
        </p:nvPicPr>
        <p:blipFill rotWithShape="1">
          <a:blip r:embed="rId3">
            <a:alphaModFix/>
          </a:blip>
          <a:srcRect b="0" l="0" r="0" t="0"/>
          <a:stretch/>
        </p:blipFill>
        <p:spPr>
          <a:xfrm>
            <a:off x="1050895" y="1625336"/>
            <a:ext cx="7102505" cy="5080264"/>
          </a:xfrm>
          <a:prstGeom prst="rect">
            <a:avLst/>
          </a:prstGeom>
          <a:noFill/>
          <a:ln>
            <a:noFill/>
          </a:ln>
        </p:spPr>
      </p:pic>
      <p:sp>
        <p:nvSpPr>
          <p:cNvPr id="134" name="Google Shape;134;p1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27" name="Google Shape;427;p54"/>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227965" lvl="0" marL="319405" rtl="0" algn="l">
              <a:lnSpc>
                <a:spcPct val="100000"/>
              </a:lnSpc>
              <a:spcBef>
                <a:spcPts val="0"/>
              </a:spcBef>
              <a:spcAft>
                <a:spcPts val="0"/>
              </a:spcAft>
              <a:buSzPts val="1440"/>
              <a:buNone/>
            </a:pPr>
            <a:r>
              <a:t/>
            </a:r>
            <a:endParaRPr sz="2400"/>
          </a:p>
        </p:txBody>
      </p:sp>
      <p:sp>
        <p:nvSpPr>
          <p:cNvPr id="428" name="Google Shape;428;p5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429" name="Google Shape;429;p54"/>
          <p:cNvPicPr preferRelativeResize="0"/>
          <p:nvPr/>
        </p:nvPicPr>
        <p:blipFill rotWithShape="1">
          <a:blip r:embed="rId3">
            <a:alphaModFix/>
          </a:blip>
          <a:srcRect b="0" l="0" r="0" t="0"/>
          <a:stretch/>
        </p:blipFill>
        <p:spPr>
          <a:xfrm>
            <a:off x="1563678" y="2057400"/>
            <a:ext cx="6016644" cy="3971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36" name="Google Shape;436;p5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descr="Random Forest Algorithm" id="437" name="Google Shape;437;p55"/>
          <p:cNvPicPr preferRelativeResize="0"/>
          <p:nvPr/>
        </p:nvPicPr>
        <p:blipFill rotWithShape="1">
          <a:blip r:embed="rId3">
            <a:alphaModFix/>
          </a:blip>
          <a:srcRect b="0" l="0" r="0" t="0"/>
          <a:stretch/>
        </p:blipFill>
        <p:spPr>
          <a:xfrm>
            <a:off x="1735489" y="2081809"/>
            <a:ext cx="5673022" cy="42104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44" name="Google Shape;444;p56"/>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3. The K-Nearest Neighbors (K-NN) algorithm</a:t>
            </a:r>
            <a:endParaRPr/>
          </a:p>
          <a:p>
            <a:pPr indent="-319405" lvl="0" marL="319405" rtl="0" algn="l">
              <a:lnSpc>
                <a:spcPct val="100000"/>
              </a:lnSpc>
              <a:spcBef>
                <a:spcPts val="700"/>
              </a:spcBef>
              <a:spcAft>
                <a:spcPts val="0"/>
              </a:spcAft>
              <a:buSzPts val="1440"/>
              <a:buChar char="◻"/>
            </a:pPr>
            <a:r>
              <a:rPr lang="en-US" sz="2400"/>
              <a:t>https://www.freecodecamp.org/news/k-nearest-neighbors-algorithm-classifiers-and-model-example/</a:t>
            </a:r>
            <a:endParaRPr/>
          </a:p>
        </p:txBody>
      </p:sp>
      <p:sp>
        <p:nvSpPr>
          <p:cNvPr id="445" name="Google Shape;445;p5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152400" y="228600"/>
            <a:ext cx="88392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Supervised Learning Algorithms</a:t>
            </a:r>
            <a:endParaRPr/>
          </a:p>
        </p:txBody>
      </p:sp>
      <p:sp>
        <p:nvSpPr>
          <p:cNvPr id="452" name="Google Shape;452;p57"/>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4. </a:t>
            </a:r>
            <a:r>
              <a:rPr b="1" lang="en-US" sz="2400"/>
              <a:t>Support Vector Machine Algorithm</a:t>
            </a:r>
            <a:endParaRPr/>
          </a:p>
          <a:p>
            <a:pPr indent="-319405" lvl="0" marL="319405" rtl="0" algn="l">
              <a:lnSpc>
                <a:spcPct val="100000"/>
              </a:lnSpc>
              <a:spcBef>
                <a:spcPts val="700"/>
              </a:spcBef>
              <a:spcAft>
                <a:spcPts val="0"/>
              </a:spcAft>
              <a:buSzPts val="1440"/>
              <a:buChar char="◻"/>
            </a:pPr>
            <a:r>
              <a:rPr lang="en-US" sz="2400"/>
              <a:t>https://intellipaat.com/blog/tutorial/machine-learning-tutorial/svm-algorithm-in-python/</a:t>
            </a:r>
            <a:endParaRPr sz="2400"/>
          </a:p>
        </p:txBody>
      </p:sp>
      <p:sp>
        <p:nvSpPr>
          <p:cNvPr id="453" name="Google Shape;453;p5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460" name="Google Shape;460;p58"/>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lang="en-US" sz="2400"/>
              <a:t>Clustering</a:t>
            </a:r>
            <a:endParaRPr/>
          </a:p>
          <a:p>
            <a:pPr indent="-319405" lvl="0" marL="319405" rtl="0" algn="l">
              <a:lnSpc>
                <a:spcPct val="100000"/>
              </a:lnSpc>
              <a:spcBef>
                <a:spcPts val="700"/>
              </a:spcBef>
              <a:spcAft>
                <a:spcPts val="0"/>
              </a:spcAft>
              <a:buSzPts val="1440"/>
              <a:buChar char="◻"/>
            </a:pPr>
            <a:r>
              <a:rPr lang="en-US" sz="2400"/>
              <a:t>Clustering is a technique for exploring raw, unlabeled data and breaking it down into groups (or clusters) based on similarities or differences. It is used in a variety of applications, including customer segmentation, fraud detection, and image analysis. Clustering algorithms split data into natural groups by finding similar structures or patterns in uncategorized data. </a:t>
            </a:r>
            <a:endParaRPr/>
          </a:p>
          <a:p>
            <a:pPr indent="-319405" lvl="0" marL="319405" rtl="0" algn="l">
              <a:lnSpc>
                <a:spcPct val="100000"/>
              </a:lnSpc>
              <a:spcBef>
                <a:spcPts val="700"/>
              </a:spcBef>
              <a:spcAft>
                <a:spcPts val="0"/>
              </a:spcAft>
              <a:buSzPts val="1440"/>
              <a:buChar char="◻"/>
            </a:pPr>
            <a:r>
              <a:rPr lang="en-US" sz="2400"/>
              <a:t>Clustering is one of the most popular unsupervised machine learning approaches. There are several types of unsupervised learning algorithms that are used for clustering, which include exclusive, overlapping, hierarchical, and probabilistic.  </a:t>
            </a:r>
            <a:endParaRPr/>
          </a:p>
        </p:txBody>
      </p:sp>
      <p:sp>
        <p:nvSpPr>
          <p:cNvPr id="461" name="Google Shape;461;p5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468" name="Google Shape;468;p59"/>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b="1" lang="en-US" sz="2400"/>
              <a:t>Exclusive clustering: </a:t>
            </a:r>
            <a:r>
              <a:rPr lang="en-US" sz="2400"/>
              <a:t>Data is grouped in a way where a single data point can only exist in one cluster. This is also referred to as “hard” clustering. A common example of exclusive clustering is the K-means clustering algorithm, which partitions data points into a user-defined number K of clusters. </a:t>
            </a:r>
            <a:endParaRPr/>
          </a:p>
          <a:p>
            <a:pPr indent="-319405" lvl="0" marL="319405" rtl="0" algn="l">
              <a:lnSpc>
                <a:spcPct val="100000"/>
              </a:lnSpc>
              <a:spcBef>
                <a:spcPts val="700"/>
              </a:spcBef>
              <a:spcAft>
                <a:spcPts val="0"/>
              </a:spcAft>
              <a:buSzPts val="1440"/>
              <a:buChar char="◻"/>
            </a:pPr>
            <a:r>
              <a:rPr b="1" lang="en-US" sz="2400"/>
              <a:t>Overlapping clustering: </a:t>
            </a:r>
            <a:r>
              <a:rPr lang="en-US" sz="2400"/>
              <a:t>Data is grouped in a way where a single data point can exist in two or more clusters with different degrees of membership. This is also referred to as “soft” clustering. </a:t>
            </a:r>
            <a:endParaRPr/>
          </a:p>
          <a:p>
            <a:pPr indent="-227965" lvl="0" marL="319405" rtl="0" algn="l">
              <a:lnSpc>
                <a:spcPct val="100000"/>
              </a:lnSpc>
              <a:spcBef>
                <a:spcPts val="700"/>
              </a:spcBef>
              <a:spcAft>
                <a:spcPts val="0"/>
              </a:spcAft>
              <a:buSzPts val="1440"/>
              <a:buNone/>
            </a:pPr>
            <a:r>
              <a:t/>
            </a:r>
            <a:endParaRPr sz="2400"/>
          </a:p>
        </p:txBody>
      </p:sp>
      <p:sp>
        <p:nvSpPr>
          <p:cNvPr id="469" name="Google Shape;469;p5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476" name="Google Shape;476;p60"/>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b="1" lang="en-US" sz="2400"/>
              <a:t>K-means</a:t>
            </a:r>
            <a:r>
              <a:rPr lang="en-US" sz="2400"/>
              <a:t> </a:t>
            </a:r>
            <a:r>
              <a:rPr b="1" lang="en-US" sz="2400"/>
              <a:t>clustering </a:t>
            </a:r>
            <a:r>
              <a:rPr lang="en-US" sz="2400"/>
              <a:t>is a common example of an exclusive clustering method where data points are assigned into K groups, where K represents the number of clusters based on the distance from each group’s centroid. The data points closest to a given centroid will be clustered under the same category. A larger K value will be indicative of smaller groupings with more granularity whereas a smaller K value will have larger groupings and less granularity. K-means clustering is commonly used in market segmentation, document clustering, image segmentation, and image compression.</a:t>
            </a:r>
            <a:endParaRPr/>
          </a:p>
          <a:p>
            <a:pPr indent="-319405" lvl="0" marL="319405" rtl="0" algn="l">
              <a:lnSpc>
                <a:spcPct val="100000"/>
              </a:lnSpc>
              <a:spcBef>
                <a:spcPts val="700"/>
              </a:spcBef>
              <a:spcAft>
                <a:spcPts val="0"/>
              </a:spcAft>
              <a:buSzPts val="1440"/>
              <a:buChar char="◻"/>
            </a:pPr>
            <a:r>
              <a:rPr lang="en-US" sz="2400"/>
              <a:t>https://www.pinecone.io/learn/k-means-clustering/</a:t>
            </a:r>
            <a:endParaRPr sz="2400"/>
          </a:p>
          <a:p>
            <a:pPr indent="-319405" lvl="0" marL="319405" rtl="0" algn="l">
              <a:lnSpc>
                <a:spcPct val="100000"/>
              </a:lnSpc>
              <a:spcBef>
                <a:spcPts val="700"/>
              </a:spcBef>
              <a:spcAft>
                <a:spcPts val="0"/>
              </a:spcAft>
              <a:buSzPts val="1440"/>
              <a:buChar char="◻"/>
            </a:pPr>
            <a:r>
              <a:rPr lang="en-US" sz="2400"/>
              <a:t>https://codinginfinite.com/k-means-clustering-explained-with-numerical-example/</a:t>
            </a:r>
            <a:endParaRPr/>
          </a:p>
          <a:p>
            <a:pPr indent="-227965" lvl="0" marL="319405" rtl="0" algn="l">
              <a:lnSpc>
                <a:spcPct val="100000"/>
              </a:lnSpc>
              <a:spcBef>
                <a:spcPts val="700"/>
              </a:spcBef>
              <a:spcAft>
                <a:spcPts val="0"/>
              </a:spcAft>
              <a:buSzPts val="1440"/>
              <a:buNone/>
            </a:pPr>
            <a:r>
              <a:t/>
            </a:r>
            <a:endParaRPr sz="2400"/>
          </a:p>
        </p:txBody>
      </p:sp>
      <p:sp>
        <p:nvSpPr>
          <p:cNvPr id="477" name="Google Shape;477;p6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484" name="Google Shape;484;p61"/>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b="1" lang="en-US" sz="2400"/>
              <a:t>Hierarchical clustering: </a:t>
            </a:r>
            <a:r>
              <a:rPr lang="en-US" sz="2400"/>
              <a:t>Data is divided into distinct clusters based on similarities, which are then repeatedly merged and organized based on their hierarchical relationships. There are two main types of hierarchical clustering: agglomerative and divisive clustering. This method is also referred to as HAC—hierarchical cluster analysis. </a:t>
            </a:r>
            <a:endParaRPr sz="2400"/>
          </a:p>
          <a:p>
            <a:pPr indent="-319405" lvl="0" marL="319405" rtl="0" algn="l">
              <a:lnSpc>
                <a:spcPct val="100000"/>
              </a:lnSpc>
              <a:spcBef>
                <a:spcPts val="700"/>
              </a:spcBef>
              <a:spcAft>
                <a:spcPts val="0"/>
              </a:spcAft>
              <a:buSzPts val="1440"/>
              <a:buChar char="◻"/>
            </a:pPr>
            <a:r>
              <a:rPr b="1" lang="en-US" sz="2400"/>
              <a:t>Probabilistic clustering: </a:t>
            </a:r>
            <a:r>
              <a:rPr lang="en-US" sz="2400"/>
              <a:t>Data is grouped into clusters based on the probability of each data point belonging to each cluster. This approach differs from the other methods, which group data points based on their similarities to others in a cluster. </a:t>
            </a:r>
            <a:endParaRPr/>
          </a:p>
          <a:p>
            <a:pPr indent="-227965" lvl="0" marL="319405" rtl="0" algn="l">
              <a:lnSpc>
                <a:spcPct val="100000"/>
              </a:lnSpc>
              <a:spcBef>
                <a:spcPts val="700"/>
              </a:spcBef>
              <a:spcAft>
                <a:spcPts val="0"/>
              </a:spcAft>
              <a:buSzPts val="1440"/>
              <a:buNone/>
            </a:pPr>
            <a:r>
              <a:t/>
            </a:r>
            <a:endParaRPr sz="2400"/>
          </a:p>
        </p:txBody>
      </p:sp>
      <p:sp>
        <p:nvSpPr>
          <p:cNvPr id="485" name="Google Shape;485;p6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492" name="Google Shape;492;p62"/>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lang="en-US" sz="2400"/>
              <a:t>Agglomerative clustering is considered a “bottoms-up approach.” Its data points are isolated as separate groupings initially, and then they are merged together iteratively on the basis of similarity until one cluster has been achieved. Four different methods are commonly used to measure similarity:</a:t>
            </a:r>
            <a:endParaRPr/>
          </a:p>
          <a:p>
            <a:pPr indent="-319405" lvl="0" marL="319405" rtl="0" algn="l">
              <a:lnSpc>
                <a:spcPct val="100000"/>
              </a:lnSpc>
              <a:spcBef>
                <a:spcPts val="700"/>
              </a:spcBef>
              <a:spcAft>
                <a:spcPts val="0"/>
              </a:spcAft>
              <a:buSzPts val="1440"/>
              <a:buChar char="◻"/>
            </a:pPr>
            <a:r>
              <a:rPr b="1" lang="en-US" sz="2400"/>
              <a:t>Ward’s linkage:</a:t>
            </a:r>
            <a:r>
              <a:rPr lang="en-US" sz="2400"/>
              <a:t> This method states that the distance between two clusters is defined by the increase in the sum of squared after the clusters are merged.</a:t>
            </a:r>
            <a:endParaRPr/>
          </a:p>
          <a:p>
            <a:pPr indent="-319405" lvl="0" marL="319405" rtl="0" algn="l">
              <a:lnSpc>
                <a:spcPct val="100000"/>
              </a:lnSpc>
              <a:spcBef>
                <a:spcPts val="700"/>
              </a:spcBef>
              <a:spcAft>
                <a:spcPts val="0"/>
              </a:spcAft>
              <a:buSzPts val="1440"/>
              <a:buChar char="◻"/>
            </a:pPr>
            <a:r>
              <a:rPr b="1" lang="en-US" sz="2400"/>
              <a:t>Average linkage:</a:t>
            </a:r>
            <a:r>
              <a:rPr lang="en-US" sz="2400"/>
              <a:t> This method is defined by the mean distance between two points in each cluster.</a:t>
            </a:r>
            <a:endParaRPr sz="2400"/>
          </a:p>
        </p:txBody>
      </p:sp>
      <p:sp>
        <p:nvSpPr>
          <p:cNvPr id="493" name="Google Shape;493;p6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00" name="Google Shape;500;p63"/>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b="1" lang="en-US" sz="2400"/>
              <a:t>Complete (or maximum) linkage:</a:t>
            </a:r>
            <a:r>
              <a:rPr lang="en-US" sz="2400"/>
              <a:t> This method is defined by the maximum distance between two points in each cluster.</a:t>
            </a:r>
            <a:endParaRPr/>
          </a:p>
          <a:p>
            <a:pPr indent="-319405" lvl="0" marL="319405" rtl="0" algn="l">
              <a:lnSpc>
                <a:spcPct val="100000"/>
              </a:lnSpc>
              <a:spcBef>
                <a:spcPts val="700"/>
              </a:spcBef>
              <a:spcAft>
                <a:spcPts val="0"/>
              </a:spcAft>
              <a:buSzPts val="1440"/>
              <a:buChar char="◻"/>
            </a:pPr>
            <a:r>
              <a:rPr b="1" lang="en-US" sz="2400"/>
              <a:t>Single (or minimum) linkage: </a:t>
            </a:r>
            <a:r>
              <a:rPr lang="en-US" sz="2400"/>
              <a:t>This method is defined by the minimum distance between two points in each cluster.</a:t>
            </a:r>
            <a:endParaRPr/>
          </a:p>
          <a:p>
            <a:pPr indent="-319405" lvl="0" marL="319405" rtl="0" algn="l">
              <a:lnSpc>
                <a:spcPct val="100000"/>
              </a:lnSpc>
              <a:spcBef>
                <a:spcPts val="700"/>
              </a:spcBef>
              <a:spcAft>
                <a:spcPts val="0"/>
              </a:spcAft>
              <a:buSzPts val="1440"/>
              <a:buChar char="◻"/>
            </a:pPr>
            <a:r>
              <a:rPr lang="en-US" sz="2400"/>
              <a:t>Euclidean distance is the most common metric used to calculate these distances; however, other metrics, such as Manhattan distance, are also cited in clustering literature.</a:t>
            </a:r>
            <a:endParaRPr/>
          </a:p>
        </p:txBody>
      </p:sp>
      <p:sp>
        <p:nvSpPr>
          <p:cNvPr id="501" name="Google Shape;501;p6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609600" y="228600"/>
            <a:ext cx="84375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Issues in Machine Learning Algorithm</a:t>
            </a:r>
            <a:endParaRPr/>
          </a:p>
        </p:txBody>
      </p:sp>
      <p:sp>
        <p:nvSpPr>
          <p:cNvPr id="141" name="Google Shape;141;p19"/>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Issues in Machine learning:</a:t>
            </a:r>
            <a:endParaRPr/>
          </a:p>
          <a:p>
            <a:pPr indent="-319405" lvl="0" marL="319405" rtl="0" algn="l">
              <a:lnSpc>
                <a:spcPct val="100000"/>
              </a:lnSpc>
              <a:spcBef>
                <a:spcPts val="700"/>
              </a:spcBef>
              <a:spcAft>
                <a:spcPts val="0"/>
              </a:spcAft>
              <a:buSzPts val="1440"/>
              <a:buChar char="◻"/>
            </a:pPr>
            <a:r>
              <a:rPr b="1" lang="en-US" sz="2400"/>
              <a:t>Data Quality and Quantity</a:t>
            </a:r>
            <a:r>
              <a:rPr lang="en-US" sz="2400"/>
              <a:t>: The performance of machine learning models heavily depends on the quality and quantity of the data used for training. Issues such as missing data, noisy data, biased data, and unrepresentative samples can significantly impact the performance and generalization ability of models.</a:t>
            </a:r>
            <a:endParaRPr/>
          </a:p>
          <a:p>
            <a:pPr indent="-319405" lvl="0" marL="319405" rtl="0" algn="l">
              <a:lnSpc>
                <a:spcPct val="100000"/>
              </a:lnSpc>
              <a:spcBef>
                <a:spcPts val="700"/>
              </a:spcBef>
              <a:spcAft>
                <a:spcPts val="0"/>
              </a:spcAft>
              <a:buSzPts val="1440"/>
              <a:buChar char="◻"/>
            </a:pPr>
            <a:r>
              <a:rPr b="1" lang="en-US" sz="2400"/>
              <a:t>Overfitting and Underfitting</a:t>
            </a:r>
            <a:r>
              <a:rPr lang="en-US" sz="2400"/>
              <a:t>: Overfitting occurs when a model learns to memorize the training data instead of generalizing from it, while underfitting occurs when a model is too simplistic to capture the underlying patterns in the data. Balancing between the two is crucial for developing models that perform well on unseen data.</a:t>
            </a:r>
            <a:endParaRPr sz="2400"/>
          </a:p>
        </p:txBody>
      </p:sp>
      <p:sp>
        <p:nvSpPr>
          <p:cNvPr id="142" name="Google Shape;142;p19"/>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08" name="Google Shape;508;p64"/>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lang="en-US" sz="2400"/>
              <a:t>Divisive clustering can be defined as the opposite of agglomerative clustering; instead it takes a “top-down” approach. In this case, a single data cluster is divided based on the differences between data points. Divisive clustering is not commonly used, but it is still worth noting in the context of hierarchical clustering. These clustering processes are usually visualized using a dendrogram, a tree-like diagram that documents the merging or splitting of data points at each iteration.</a:t>
            </a:r>
            <a:endParaRPr/>
          </a:p>
        </p:txBody>
      </p:sp>
      <p:sp>
        <p:nvSpPr>
          <p:cNvPr id="509" name="Google Shape;509;p6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descr="Hierarchical clustering" id="510" name="Google Shape;510;p64"/>
          <p:cNvPicPr preferRelativeResize="0"/>
          <p:nvPr/>
        </p:nvPicPr>
        <p:blipFill rotWithShape="1">
          <a:blip r:embed="rId3">
            <a:alphaModFix/>
          </a:blip>
          <a:srcRect b="0" l="0" r="0" t="0"/>
          <a:stretch/>
        </p:blipFill>
        <p:spPr>
          <a:xfrm>
            <a:off x="4800600" y="4737279"/>
            <a:ext cx="4098925" cy="19917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17" name="Google Shape;517;p65"/>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b="1" sz="2400"/>
          </a:p>
        </p:txBody>
      </p:sp>
      <p:sp>
        <p:nvSpPr>
          <p:cNvPr id="518" name="Google Shape;518;p6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descr="Hierarchical clustering" id="519" name="Google Shape;519;p65"/>
          <p:cNvPicPr preferRelativeResize="0"/>
          <p:nvPr/>
        </p:nvPicPr>
        <p:blipFill rotWithShape="1">
          <a:blip r:embed="rId3">
            <a:alphaModFix/>
          </a:blip>
          <a:srcRect b="0" l="0" r="0" t="0"/>
          <a:stretch/>
        </p:blipFill>
        <p:spPr>
          <a:xfrm>
            <a:off x="228600" y="2209800"/>
            <a:ext cx="8673134" cy="42144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26" name="Google Shape;526;p66"/>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380"/>
              <a:buChar char="◻"/>
            </a:pPr>
            <a:r>
              <a:rPr lang="en-US" sz="2300"/>
              <a:t>Association</a:t>
            </a:r>
            <a:endParaRPr/>
          </a:p>
          <a:p>
            <a:pPr indent="-319405" lvl="0" marL="319405" rtl="0" algn="l">
              <a:lnSpc>
                <a:spcPct val="100000"/>
              </a:lnSpc>
              <a:spcBef>
                <a:spcPts val="700"/>
              </a:spcBef>
              <a:spcAft>
                <a:spcPts val="0"/>
              </a:spcAft>
              <a:buSzPts val="1380"/>
              <a:buChar char="◻"/>
            </a:pPr>
            <a:r>
              <a:rPr lang="en-US" sz="2300"/>
              <a:t>Association rule mining is a rule-based approach to reveal interesting relationships between data points in large datasets. Unsupervised learning algorithms search for frequent if-then associations—also called rules—to discover correlations and co-occurrences within the data and the different connections between data objects. </a:t>
            </a:r>
            <a:endParaRPr/>
          </a:p>
          <a:p>
            <a:pPr indent="-319405" lvl="0" marL="319405" rtl="0" algn="l">
              <a:lnSpc>
                <a:spcPct val="100000"/>
              </a:lnSpc>
              <a:spcBef>
                <a:spcPts val="700"/>
              </a:spcBef>
              <a:spcAft>
                <a:spcPts val="0"/>
              </a:spcAft>
              <a:buSzPts val="1380"/>
              <a:buChar char="◻"/>
            </a:pPr>
            <a:r>
              <a:rPr lang="en-US" sz="2300"/>
              <a:t>It is most commonly used to analyze retail baskets or transactional datasets to represent how often certain items are purchased together. These algorithms uncover customer purchasing patterns and previously hidden relationships between products that help inform recommendation engines or other cross-selling opportunities. You might be most familiar with these rules from the “Frequently bought together” and “People who bought this item also bought” sections on your favorite online retail shop. </a:t>
            </a:r>
            <a:endParaRPr/>
          </a:p>
          <a:p>
            <a:pPr indent="-227965" lvl="0" marL="319405" rtl="0" algn="l">
              <a:lnSpc>
                <a:spcPct val="100000"/>
              </a:lnSpc>
              <a:spcBef>
                <a:spcPts val="700"/>
              </a:spcBef>
              <a:spcAft>
                <a:spcPts val="0"/>
              </a:spcAft>
              <a:buSzPts val="1440"/>
              <a:buNone/>
            </a:pPr>
            <a:r>
              <a:t/>
            </a:r>
            <a:endParaRPr sz="2400"/>
          </a:p>
        </p:txBody>
      </p:sp>
      <p:sp>
        <p:nvSpPr>
          <p:cNvPr id="527" name="Google Shape;527;p6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34" name="Google Shape;534;p67"/>
          <p:cNvSpPr txBox="1"/>
          <p:nvPr>
            <p:ph idx="1" type="body"/>
          </p:nvPr>
        </p:nvSpPr>
        <p:spPr>
          <a:xfrm>
            <a:off x="0" y="1516064"/>
            <a:ext cx="9144000" cy="5341936"/>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b="1" lang="en-US" sz="2400"/>
              <a:t>Types of Unsupervised learning</a:t>
            </a:r>
            <a:endParaRPr/>
          </a:p>
          <a:p>
            <a:pPr indent="-319405" lvl="0" marL="319405" rtl="0" algn="l">
              <a:lnSpc>
                <a:spcPct val="100000"/>
              </a:lnSpc>
              <a:spcBef>
                <a:spcPts val="700"/>
              </a:spcBef>
              <a:spcAft>
                <a:spcPts val="0"/>
              </a:spcAft>
              <a:buSzPts val="1440"/>
              <a:buChar char="◻"/>
            </a:pPr>
            <a:r>
              <a:rPr lang="en-US" sz="2400"/>
              <a:t>Association rules are also often used to organize medical datasets for clinical diagnoses. Using unsupervised machine learning and association rules can help doctors identify the probability of a specific diagnosis by comparing relationships between symptoms from past patient cases. </a:t>
            </a:r>
            <a:endParaRPr/>
          </a:p>
          <a:p>
            <a:pPr indent="-319405" lvl="0" marL="319405" rtl="0" algn="l">
              <a:lnSpc>
                <a:spcPct val="100000"/>
              </a:lnSpc>
              <a:spcBef>
                <a:spcPts val="700"/>
              </a:spcBef>
              <a:spcAft>
                <a:spcPts val="0"/>
              </a:spcAft>
              <a:buSzPts val="1440"/>
              <a:buChar char="◻"/>
            </a:pPr>
            <a:r>
              <a:rPr lang="en-US" sz="2400"/>
              <a:t>Typically, Apriori algorithms are the most widely used for association rule learning to identify related collections of items or sets of items. However, other types are used, such as Eclat and FP-growth algorithms.</a:t>
            </a:r>
            <a:endParaRPr/>
          </a:p>
          <a:p>
            <a:pPr indent="-227965" lvl="0" marL="319405" rtl="0" algn="l">
              <a:lnSpc>
                <a:spcPct val="100000"/>
              </a:lnSpc>
              <a:spcBef>
                <a:spcPts val="700"/>
              </a:spcBef>
              <a:spcAft>
                <a:spcPts val="0"/>
              </a:spcAft>
              <a:buSzPts val="1440"/>
              <a:buNone/>
            </a:pPr>
            <a:r>
              <a:t/>
            </a:r>
            <a:endParaRPr sz="2400"/>
          </a:p>
        </p:txBody>
      </p:sp>
      <p:sp>
        <p:nvSpPr>
          <p:cNvPr id="535" name="Google Shape;535;p6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42" name="Google Shape;542;p6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43" name="Google Shape;543;p68"/>
          <p:cNvPicPr preferRelativeResize="0"/>
          <p:nvPr/>
        </p:nvPicPr>
        <p:blipFill rotWithShape="1">
          <a:blip r:embed="rId3">
            <a:alphaModFix/>
          </a:blip>
          <a:srcRect b="0" l="0" r="0" t="0"/>
          <a:stretch/>
        </p:blipFill>
        <p:spPr>
          <a:xfrm>
            <a:off x="914400" y="1653807"/>
            <a:ext cx="7382597" cy="488774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50" name="Google Shape;550;p6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51" name="Google Shape;551;p69"/>
          <p:cNvPicPr preferRelativeResize="0"/>
          <p:nvPr/>
        </p:nvPicPr>
        <p:blipFill rotWithShape="1">
          <a:blip r:embed="rId3">
            <a:alphaModFix/>
          </a:blip>
          <a:srcRect b="0" l="0" r="0" t="0"/>
          <a:stretch/>
        </p:blipFill>
        <p:spPr>
          <a:xfrm>
            <a:off x="103074" y="1981200"/>
            <a:ext cx="9040926" cy="38055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58" name="Google Shape;558;p7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59" name="Google Shape;559;p70"/>
          <p:cNvPicPr preferRelativeResize="0"/>
          <p:nvPr/>
        </p:nvPicPr>
        <p:blipFill rotWithShape="1">
          <a:blip r:embed="rId3">
            <a:alphaModFix/>
          </a:blip>
          <a:srcRect b="0" l="3629" r="20375" t="0"/>
          <a:stretch/>
        </p:blipFill>
        <p:spPr>
          <a:xfrm>
            <a:off x="914400" y="1752600"/>
            <a:ext cx="7195724" cy="45436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66" name="Google Shape;566;p7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67" name="Google Shape;567;p71"/>
          <p:cNvPicPr preferRelativeResize="0"/>
          <p:nvPr/>
        </p:nvPicPr>
        <p:blipFill rotWithShape="1">
          <a:blip r:embed="rId3">
            <a:alphaModFix/>
          </a:blip>
          <a:srcRect b="0" l="0" r="0" t="0"/>
          <a:stretch/>
        </p:blipFill>
        <p:spPr>
          <a:xfrm>
            <a:off x="509451" y="1752600"/>
            <a:ext cx="8587646" cy="48293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74" name="Google Shape;574;p7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75" name="Google Shape;575;p72"/>
          <p:cNvPicPr preferRelativeResize="0"/>
          <p:nvPr/>
        </p:nvPicPr>
        <p:blipFill rotWithShape="1">
          <a:blip r:embed="rId3">
            <a:alphaModFix/>
          </a:blip>
          <a:srcRect b="0" l="0" r="0" t="0"/>
          <a:stretch/>
        </p:blipFill>
        <p:spPr>
          <a:xfrm>
            <a:off x="152400" y="1752600"/>
            <a:ext cx="8856819" cy="5017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82" name="Google Shape;582;p7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83" name="Google Shape;583;p73"/>
          <p:cNvPicPr preferRelativeResize="0"/>
          <p:nvPr/>
        </p:nvPicPr>
        <p:blipFill rotWithShape="1">
          <a:blip r:embed="rId3">
            <a:alphaModFix/>
          </a:blip>
          <a:srcRect b="0" l="0" r="0" t="0"/>
          <a:stretch/>
        </p:blipFill>
        <p:spPr>
          <a:xfrm>
            <a:off x="162339" y="2057400"/>
            <a:ext cx="8981661" cy="4381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Issues in Machine Learning Algorithm</a:t>
            </a:r>
            <a:endParaRPr/>
          </a:p>
          <a:p>
            <a:pPr indent="0" lvl="0" marL="0" rtl="0" algn="l">
              <a:lnSpc>
                <a:spcPct val="100000"/>
              </a:lnSpc>
              <a:spcBef>
                <a:spcPts val="0"/>
              </a:spcBef>
              <a:spcAft>
                <a:spcPts val="0"/>
              </a:spcAft>
              <a:buSzPts val="1400"/>
              <a:buNone/>
            </a:pPr>
            <a:r>
              <a:t/>
            </a:r>
            <a:endParaRPr/>
          </a:p>
        </p:txBody>
      </p:sp>
      <p:sp>
        <p:nvSpPr>
          <p:cNvPr id="149" name="Google Shape;149;p20"/>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Issues in Machine learning:</a:t>
            </a:r>
            <a:endParaRPr/>
          </a:p>
          <a:p>
            <a:pPr indent="-319405" lvl="0" marL="319405" rtl="0" algn="l">
              <a:lnSpc>
                <a:spcPct val="100000"/>
              </a:lnSpc>
              <a:spcBef>
                <a:spcPts val="700"/>
              </a:spcBef>
              <a:spcAft>
                <a:spcPts val="0"/>
              </a:spcAft>
              <a:buSzPts val="1440"/>
              <a:buChar char="◻"/>
            </a:pPr>
            <a:r>
              <a:rPr b="1" lang="en-US" sz="2400"/>
              <a:t>Interpretability and Explainability</a:t>
            </a:r>
            <a:r>
              <a:rPr lang="en-US" sz="2400"/>
              <a:t>: Many machine learning models, especially deep learning models, are often considered "black boxes" because they lack interpretability and explainability. Understanding how and why a model makes certain predictions is crucial, especially in sensitive domains like healthcare and finance.</a:t>
            </a:r>
            <a:endParaRPr/>
          </a:p>
          <a:p>
            <a:pPr indent="-319405" lvl="0" marL="319405" rtl="0" algn="l">
              <a:lnSpc>
                <a:spcPct val="100000"/>
              </a:lnSpc>
              <a:spcBef>
                <a:spcPts val="700"/>
              </a:spcBef>
              <a:spcAft>
                <a:spcPts val="0"/>
              </a:spcAft>
              <a:buSzPts val="1440"/>
              <a:buChar char="◻"/>
            </a:pPr>
            <a:r>
              <a:rPr b="1" lang="en-US" sz="2400"/>
              <a:t>Bias and Fairness</a:t>
            </a:r>
            <a:r>
              <a:rPr lang="en-US" sz="2400"/>
              <a:t>: Machine learning models can inherit biases present in the data, leading to unfair or discriminatory outcomes, especially towards certain demographic groups. Addressing biases and ensuring fairness in machine learning algorithms is essential for ethical and equitable deployment.</a:t>
            </a:r>
            <a:endParaRPr sz="2400"/>
          </a:p>
        </p:txBody>
      </p:sp>
      <p:sp>
        <p:nvSpPr>
          <p:cNvPr id="150" name="Google Shape;150;p20"/>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90" name="Google Shape;590;p7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91" name="Google Shape;591;p74"/>
          <p:cNvPicPr preferRelativeResize="0"/>
          <p:nvPr/>
        </p:nvPicPr>
        <p:blipFill rotWithShape="1">
          <a:blip r:embed="rId3">
            <a:alphaModFix/>
          </a:blip>
          <a:srcRect b="0" l="0" r="0" t="0"/>
          <a:stretch/>
        </p:blipFill>
        <p:spPr>
          <a:xfrm>
            <a:off x="231866" y="1752600"/>
            <a:ext cx="8686274" cy="45629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598" name="Google Shape;598;p7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599" name="Google Shape;599;p75"/>
          <p:cNvPicPr preferRelativeResize="0"/>
          <p:nvPr/>
        </p:nvPicPr>
        <p:blipFill rotWithShape="1">
          <a:blip r:embed="rId3">
            <a:alphaModFix/>
          </a:blip>
          <a:srcRect b="0" l="0" r="0" t="0"/>
          <a:stretch/>
        </p:blipFill>
        <p:spPr>
          <a:xfrm>
            <a:off x="76200" y="1600199"/>
            <a:ext cx="8947392" cy="513860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Unsupervised Learning Algorithm</a:t>
            </a:r>
            <a:endParaRPr/>
          </a:p>
        </p:txBody>
      </p:sp>
      <p:sp>
        <p:nvSpPr>
          <p:cNvPr id="606" name="Google Shape;606;p7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825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pic>
        <p:nvPicPr>
          <p:cNvPr id="607" name="Google Shape;607;p76"/>
          <p:cNvPicPr preferRelativeResize="0"/>
          <p:nvPr/>
        </p:nvPicPr>
        <p:blipFill rotWithShape="1">
          <a:blip r:embed="rId3">
            <a:alphaModFix/>
          </a:blip>
          <a:srcRect b="0" l="0" r="0" t="0"/>
          <a:stretch/>
        </p:blipFill>
        <p:spPr>
          <a:xfrm>
            <a:off x="152400" y="1676400"/>
            <a:ext cx="8844911" cy="49441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Issues in Machine Learning Algorithm</a:t>
            </a:r>
            <a:endParaRPr/>
          </a:p>
          <a:p>
            <a:pPr indent="0" lvl="0" marL="0" rtl="0" algn="l">
              <a:lnSpc>
                <a:spcPct val="100000"/>
              </a:lnSpc>
              <a:spcBef>
                <a:spcPts val="0"/>
              </a:spcBef>
              <a:spcAft>
                <a:spcPts val="0"/>
              </a:spcAft>
              <a:buSzPts val="1400"/>
              <a:buNone/>
            </a:pPr>
            <a:r>
              <a:t/>
            </a:r>
            <a:endParaRPr/>
          </a:p>
        </p:txBody>
      </p:sp>
      <p:sp>
        <p:nvSpPr>
          <p:cNvPr id="157" name="Google Shape;157;p21"/>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Issues in Machine learning:</a:t>
            </a:r>
            <a:endParaRPr/>
          </a:p>
          <a:p>
            <a:pPr indent="-319405" lvl="0" marL="319405" rtl="0" algn="l">
              <a:lnSpc>
                <a:spcPct val="100000"/>
              </a:lnSpc>
              <a:spcBef>
                <a:spcPts val="700"/>
              </a:spcBef>
              <a:spcAft>
                <a:spcPts val="0"/>
              </a:spcAft>
              <a:buSzPts val="1320"/>
              <a:buChar char="◻"/>
            </a:pPr>
            <a:r>
              <a:rPr b="1" lang="en-US" sz="2200"/>
              <a:t>Scalability and Efficiency</a:t>
            </a:r>
            <a:r>
              <a:rPr lang="en-US" sz="2200"/>
              <a:t>: As datasets and model complexities increase, scalability and efficiency become significant concerns. Developing algorithms that can handle large-scale datasets and run efficiently on various hardware platforms is crucial for practical deployment in real-world applications.</a:t>
            </a:r>
            <a:endParaRPr/>
          </a:p>
          <a:p>
            <a:pPr indent="-319405" lvl="0" marL="319405" rtl="0" algn="l">
              <a:lnSpc>
                <a:spcPct val="100000"/>
              </a:lnSpc>
              <a:spcBef>
                <a:spcPts val="700"/>
              </a:spcBef>
              <a:spcAft>
                <a:spcPts val="0"/>
              </a:spcAft>
              <a:buSzPts val="1320"/>
              <a:buChar char="◻"/>
            </a:pPr>
            <a:r>
              <a:rPr b="1" lang="en-US" sz="2200"/>
              <a:t>Generalization to Unseen Data</a:t>
            </a:r>
            <a:r>
              <a:rPr lang="en-US" sz="2200"/>
              <a:t>: Machine learning models should generalize well to unseen data to be useful in real-world scenarios. Ensuring that models can perform well on data distributions different from the training distribution is a challenging problem, especially in domains where data is constantly evolving.</a:t>
            </a:r>
            <a:endParaRPr/>
          </a:p>
          <a:p>
            <a:pPr indent="-319405" lvl="0" marL="319405" rtl="0" algn="l">
              <a:lnSpc>
                <a:spcPct val="100000"/>
              </a:lnSpc>
              <a:spcBef>
                <a:spcPts val="700"/>
              </a:spcBef>
              <a:spcAft>
                <a:spcPts val="0"/>
              </a:spcAft>
              <a:buSzPts val="1320"/>
              <a:buChar char="◻"/>
            </a:pPr>
            <a:r>
              <a:rPr b="1" lang="en-US" sz="2200"/>
              <a:t>Security and Privacy</a:t>
            </a:r>
            <a:r>
              <a:rPr lang="en-US" sz="2200"/>
              <a:t>: Machine learning models are vulnerable to various security threats, such as adversarial attacks, data poisoning, and model stealing. Moreover, the use of sensitive data in training models raises privacy concerns, necessitating techniques for privacy-preserving machine learning.</a:t>
            </a:r>
            <a:br>
              <a:rPr lang="en-US" sz="2400"/>
            </a:br>
            <a:endParaRPr sz="2400"/>
          </a:p>
        </p:txBody>
      </p:sp>
      <p:sp>
        <p:nvSpPr>
          <p:cNvPr id="158" name="Google Shape;158;p21"/>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Issues in Machine Learning Algorithm</a:t>
            </a:r>
            <a:endParaRPr/>
          </a:p>
          <a:p>
            <a:pPr indent="0" lvl="0" marL="0" rtl="0" algn="l">
              <a:lnSpc>
                <a:spcPct val="100000"/>
              </a:lnSpc>
              <a:spcBef>
                <a:spcPts val="0"/>
              </a:spcBef>
              <a:spcAft>
                <a:spcPts val="0"/>
              </a:spcAft>
              <a:buSzPts val="1400"/>
              <a:buNone/>
            </a:pPr>
            <a:r>
              <a:t/>
            </a:r>
            <a:endParaRPr/>
          </a:p>
        </p:txBody>
      </p:sp>
      <p:sp>
        <p:nvSpPr>
          <p:cNvPr id="165" name="Google Shape;165;p22"/>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Issues in Machine learning:</a:t>
            </a:r>
            <a:endParaRPr/>
          </a:p>
          <a:p>
            <a:pPr indent="-319405" lvl="0" marL="319405" rtl="0" algn="l">
              <a:lnSpc>
                <a:spcPct val="100000"/>
              </a:lnSpc>
              <a:spcBef>
                <a:spcPts val="700"/>
              </a:spcBef>
              <a:spcAft>
                <a:spcPts val="0"/>
              </a:spcAft>
              <a:buSzPts val="1320"/>
              <a:buChar char="◻"/>
            </a:pPr>
            <a:r>
              <a:rPr b="1" lang="en-US" sz="2200"/>
              <a:t>Reproducibility and Replicability</a:t>
            </a:r>
            <a:r>
              <a:rPr lang="en-US" sz="2200"/>
              <a:t>: Reproducing and replicating results reported in machine learning research can be challenging due to factors like differences in data, code, and hyperparameters. Ensuring reproducibility and replicability is essential for building trust in machine learning research.</a:t>
            </a:r>
            <a:endParaRPr/>
          </a:p>
          <a:p>
            <a:pPr indent="-319405" lvl="0" marL="319405" rtl="0" algn="l">
              <a:lnSpc>
                <a:spcPct val="100000"/>
              </a:lnSpc>
              <a:spcBef>
                <a:spcPts val="700"/>
              </a:spcBef>
              <a:spcAft>
                <a:spcPts val="0"/>
              </a:spcAft>
              <a:buSzPts val="1320"/>
              <a:buChar char="◻"/>
            </a:pPr>
            <a:r>
              <a:rPr b="1" lang="en-US" sz="2200"/>
              <a:t>Domain Adaptation and Transfer Learning</a:t>
            </a:r>
            <a:r>
              <a:rPr lang="en-US" sz="2200"/>
              <a:t>: Deploying machine learning models in new domains or tasks where labeled data is scarce can be difficult. Techniques like domain adaptation and transfer learning aim to transfer knowledge from a source domain with ample labeled data to a target domain with limited labeled data.</a:t>
            </a:r>
            <a:endParaRPr/>
          </a:p>
          <a:p>
            <a:pPr indent="-319405" lvl="0" marL="319405" rtl="0" algn="l">
              <a:lnSpc>
                <a:spcPct val="100000"/>
              </a:lnSpc>
              <a:spcBef>
                <a:spcPts val="700"/>
              </a:spcBef>
              <a:spcAft>
                <a:spcPts val="0"/>
              </a:spcAft>
              <a:buSzPts val="1320"/>
              <a:buChar char="◻"/>
            </a:pPr>
            <a:r>
              <a:rPr b="1" lang="en-US" sz="2200"/>
              <a:t>Ethical and Social Implications</a:t>
            </a:r>
            <a:r>
              <a:rPr lang="en-US" sz="2200"/>
              <a:t>: Machine learning systems can have profound ethical and social implications, such as exacerbating existing inequalities, infringing on privacy rights, and influencing decision-making processes. Addressing these ethical and social implications requires interdisciplinary collaboration and thoughtful consideration.</a:t>
            </a:r>
            <a:br>
              <a:rPr lang="en-US" sz="2400"/>
            </a:br>
            <a:endParaRPr sz="2400"/>
          </a:p>
        </p:txBody>
      </p:sp>
      <p:sp>
        <p:nvSpPr>
          <p:cNvPr id="166" name="Google Shape;166;p22"/>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609600" y="228600"/>
            <a:ext cx="8534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Application of Machine  Learning Algorithm</a:t>
            </a:r>
            <a:endParaRPr/>
          </a:p>
        </p:txBody>
      </p:sp>
      <p:sp>
        <p:nvSpPr>
          <p:cNvPr id="173" name="Google Shape;173;p23"/>
          <p:cNvSpPr txBox="1"/>
          <p:nvPr>
            <p:ph idx="1" type="body"/>
          </p:nvPr>
        </p:nvSpPr>
        <p:spPr>
          <a:xfrm>
            <a:off x="0" y="1516064"/>
            <a:ext cx="9144000" cy="5341800"/>
          </a:xfrm>
          <a:prstGeom prst="rect">
            <a:avLst/>
          </a:prstGeom>
          <a:noFill/>
          <a:ln>
            <a:noFill/>
          </a:ln>
        </p:spPr>
        <p:txBody>
          <a:bodyPr anchorCtr="0" anchor="t" bIns="45700" lIns="91425" spcFirstLastPara="1" rIns="91425" wrap="square" tIns="45700">
            <a:noAutofit/>
          </a:bodyPr>
          <a:lstStyle/>
          <a:p>
            <a:pPr indent="-319405" lvl="0" marL="319405" rtl="0" algn="l">
              <a:lnSpc>
                <a:spcPct val="100000"/>
              </a:lnSpc>
              <a:spcBef>
                <a:spcPts val="0"/>
              </a:spcBef>
              <a:spcAft>
                <a:spcPts val="0"/>
              </a:spcAft>
              <a:buSzPts val="1440"/>
              <a:buChar char="◻"/>
            </a:pPr>
            <a:r>
              <a:rPr lang="en-US" sz="2400"/>
              <a:t>Application of Machine Learning:</a:t>
            </a:r>
            <a:endParaRPr/>
          </a:p>
          <a:p>
            <a:pPr indent="-319405" lvl="0" marL="319405" rtl="0" algn="l">
              <a:lnSpc>
                <a:spcPct val="100000"/>
              </a:lnSpc>
              <a:spcBef>
                <a:spcPts val="700"/>
              </a:spcBef>
              <a:spcAft>
                <a:spcPts val="0"/>
              </a:spcAft>
              <a:buSzPts val="1320"/>
              <a:buChar char="◻"/>
            </a:pPr>
            <a:r>
              <a:rPr b="1" lang="en-US" sz="2200"/>
              <a:t>Healthcare</a:t>
            </a:r>
            <a:r>
              <a:rPr lang="en-US" sz="2200"/>
              <a:t>: Machine learning is used for medical image analysis, diagnosis prediction, personalized treatment recommendation, drug discovery, and genomic data analysis. It helps in early detection of diseases, identifying patterns in patient data, and improving healthcare outcomes.</a:t>
            </a:r>
            <a:endParaRPr/>
          </a:p>
          <a:p>
            <a:pPr indent="-319405" lvl="0" marL="319405" rtl="0" algn="l">
              <a:lnSpc>
                <a:spcPct val="100000"/>
              </a:lnSpc>
              <a:spcBef>
                <a:spcPts val="700"/>
              </a:spcBef>
              <a:spcAft>
                <a:spcPts val="0"/>
              </a:spcAft>
              <a:buSzPts val="1320"/>
              <a:buChar char="◻"/>
            </a:pPr>
            <a:r>
              <a:rPr b="1" lang="en-US" sz="2200"/>
              <a:t>Finance</a:t>
            </a:r>
            <a:r>
              <a:rPr lang="en-US" sz="2200"/>
              <a:t>: In finance, machine learning is applied for fraud detection, credit scoring, algorithmic trading, risk management, customer segmentation, and personalized financial advice. It helps financial institutions make data-driven decisions, optimize portfolios, and mitigate risks.</a:t>
            </a:r>
            <a:endParaRPr/>
          </a:p>
          <a:p>
            <a:pPr indent="-319405" lvl="0" marL="319405" rtl="0" algn="l">
              <a:lnSpc>
                <a:spcPct val="100000"/>
              </a:lnSpc>
              <a:spcBef>
                <a:spcPts val="700"/>
              </a:spcBef>
              <a:spcAft>
                <a:spcPts val="0"/>
              </a:spcAft>
              <a:buSzPts val="1320"/>
              <a:buChar char="◻"/>
            </a:pPr>
            <a:r>
              <a:rPr b="1" lang="en-US" sz="2200"/>
              <a:t>E-commerce and Retail</a:t>
            </a:r>
            <a:r>
              <a:rPr lang="en-US" sz="2200"/>
              <a:t>: Machine learning powers recommendation systems, demand forecasting, customer segmentation, pricing optimization, supply chain optimization, and sentiment analysis in e-commerce and retail. It enhances user experience, increases sales, and improves operational efficiency.</a:t>
            </a:r>
            <a:endParaRPr/>
          </a:p>
          <a:p>
            <a:pPr indent="-319405" lvl="0" marL="319405" rtl="0" algn="l">
              <a:lnSpc>
                <a:spcPct val="100000"/>
              </a:lnSpc>
              <a:spcBef>
                <a:spcPts val="700"/>
              </a:spcBef>
              <a:spcAft>
                <a:spcPts val="0"/>
              </a:spcAft>
              <a:buSzPts val="1440"/>
              <a:buChar char="◻"/>
            </a:pPr>
            <a:br>
              <a:rPr lang="en-US" sz="2400"/>
            </a:br>
            <a:endParaRPr sz="2400"/>
          </a:p>
        </p:txBody>
      </p:sp>
      <p:sp>
        <p:nvSpPr>
          <p:cNvPr id="174" name="Google Shape;174;p23"/>
          <p:cNvSpPr txBox="1"/>
          <p:nvPr>
            <p:ph idx="12" type="sldNum"/>
          </p:nvPr>
        </p:nvSpPr>
        <p:spPr>
          <a:xfrm>
            <a:off x="0" y="1271588"/>
            <a:ext cx="533400" cy="2445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heme2">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2">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